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gif" ContentType="image/gif"/>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2"/>
  </p:notesMasterIdLst>
  <p:sldIdLst>
    <p:sldId id="285" r:id="rId2"/>
    <p:sldId id="329" r:id="rId3"/>
    <p:sldId id="409" r:id="rId4"/>
    <p:sldId id="297" r:id="rId5"/>
    <p:sldId id="456" r:id="rId6"/>
    <p:sldId id="435" r:id="rId7"/>
    <p:sldId id="381" r:id="rId8"/>
    <p:sldId id="380" r:id="rId9"/>
    <p:sldId id="374" r:id="rId10"/>
    <p:sldId id="433" r:id="rId11"/>
    <p:sldId id="432" r:id="rId12"/>
    <p:sldId id="457" r:id="rId13"/>
    <p:sldId id="448" r:id="rId14"/>
    <p:sldId id="418" r:id="rId15"/>
    <p:sldId id="427" r:id="rId16"/>
    <p:sldId id="426" r:id="rId17"/>
    <p:sldId id="298" r:id="rId18"/>
    <p:sldId id="305" r:id="rId19"/>
    <p:sldId id="429" r:id="rId20"/>
    <p:sldId id="453" r:id="rId21"/>
    <p:sldId id="446" r:id="rId22"/>
    <p:sldId id="406" r:id="rId23"/>
    <p:sldId id="430" r:id="rId24"/>
    <p:sldId id="392" r:id="rId25"/>
    <p:sldId id="458" r:id="rId26"/>
    <p:sldId id="331" r:id="rId27"/>
    <p:sldId id="314" r:id="rId28"/>
    <p:sldId id="306" r:id="rId29"/>
    <p:sldId id="345" r:id="rId30"/>
    <p:sldId id="372" r:id="rId31"/>
    <p:sldId id="388" r:id="rId32"/>
    <p:sldId id="361" r:id="rId33"/>
    <p:sldId id="371" r:id="rId34"/>
    <p:sldId id="276" r:id="rId35"/>
    <p:sldId id="277" r:id="rId36"/>
    <p:sldId id="350" r:id="rId37"/>
    <p:sldId id="404" r:id="rId38"/>
    <p:sldId id="323" r:id="rId39"/>
    <p:sldId id="337" r:id="rId40"/>
    <p:sldId id="327" r:id="rId41"/>
    <p:sldId id="451" r:id="rId42"/>
    <p:sldId id="373" r:id="rId43"/>
    <p:sldId id="321" r:id="rId44"/>
    <p:sldId id="401" r:id="rId45"/>
    <p:sldId id="274" r:id="rId46"/>
    <p:sldId id="293" r:id="rId47"/>
    <p:sldId id="316" r:id="rId48"/>
    <p:sldId id="403" r:id="rId49"/>
    <p:sldId id="405" r:id="rId50"/>
    <p:sldId id="402" r:id="rId51"/>
    <p:sldId id="408" r:id="rId52"/>
    <p:sldId id="455" r:id="rId53"/>
    <p:sldId id="437" r:id="rId54"/>
    <p:sldId id="439" r:id="rId55"/>
    <p:sldId id="438" r:id="rId56"/>
    <p:sldId id="452" r:id="rId57"/>
    <p:sldId id="415" r:id="rId58"/>
    <p:sldId id="441" r:id="rId59"/>
    <p:sldId id="423" r:id="rId60"/>
    <p:sldId id="413" r:id="rId61"/>
    <p:sldId id="414" r:id="rId62"/>
    <p:sldId id="407" r:id="rId63"/>
    <p:sldId id="425" r:id="rId64"/>
    <p:sldId id="362" r:id="rId65"/>
    <p:sldId id="335" r:id="rId66"/>
    <p:sldId id="454" r:id="rId67"/>
    <p:sldId id="424" r:id="rId68"/>
    <p:sldId id="460" r:id="rId69"/>
    <p:sldId id="412" r:id="rId70"/>
    <p:sldId id="411" r:id="rId71"/>
    <p:sldId id="443" r:id="rId72"/>
    <p:sldId id="440" r:id="rId73"/>
    <p:sldId id="444" r:id="rId74"/>
    <p:sldId id="445" r:id="rId75"/>
    <p:sldId id="442" r:id="rId76"/>
    <p:sldId id="410" r:id="rId77"/>
    <p:sldId id="283" r:id="rId78"/>
    <p:sldId id="449" r:id="rId79"/>
    <p:sldId id="447" r:id="rId80"/>
    <p:sldId id="384" r:id="rId81"/>
  </p:sldIdLst>
  <p:sldSz cx="9144000" cy="6858000" type="screen4x3"/>
  <p:notesSz cx="6858000" cy="9144000"/>
  <p:defaultTextStyle>
    <a:defPPr>
      <a:defRPr lang="en-US"/>
    </a:defPPr>
    <a:lvl1pPr algn="l" rtl="0" fontAlgn="base">
      <a:spcBef>
        <a:spcPct val="0"/>
      </a:spcBef>
      <a:spcAft>
        <a:spcPct val="0"/>
      </a:spcAft>
      <a:defRPr kern="1200">
        <a:solidFill>
          <a:schemeClr val="accent2"/>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accent2"/>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accent2"/>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accent2"/>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accent2"/>
        </a:solidFill>
        <a:latin typeface="Arial" charset="0"/>
        <a:ea typeface="ＭＳ Ｐゴシック" charset="0"/>
        <a:cs typeface="ＭＳ Ｐゴシック" charset="0"/>
      </a:defRPr>
    </a:lvl5pPr>
    <a:lvl6pPr marL="2286000" algn="l" defTabSz="457200" rtl="0" eaLnBrk="1" latinLnBrk="0" hangingPunct="1">
      <a:defRPr kern="1200">
        <a:solidFill>
          <a:schemeClr val="accent2"/>
        </a:solidFill>
        <a:latin typeface="Arial" charset="0"/>
        <a:ea typeface="ＭＳ Ｐゴシック" charset="0"/>
        <a:cs typeface="ＭＳ Ｐゴシック" charset="0"/>
      </a:defRPr>
    </a:lvl6pPr>
    <a:lvl7pPr marL="2743200" algn="l" defTabSz="457200" rtl="0" eaLnBrk="1" latinLnBrk="0" hangingPunct="1">
      <a:defRPr kern="1200">
        <a:solidFill>
          <a:schemeClr val="accent2"/>
        </a:solidFill>
        <a:latin typeface="Arial" charset="0"/>
        <a:ea typeface="ＭＳ Ｐゴシック" charset="0"/>
        <a:cs typeface="ＭＳ Ｐゴシック" charset="0"/>
      </a:defRPr>
    </a:lvl7pPr>
    <a:lvl8pPr marL="3200400" algn="l" defTabSz="457200" rtl="0" eaLnBrk="1" latinLnBrk="0" hangingPunct="1">
      <a:defRPr kern="1200">
        <a:solidFill>
          <a:schemeClr val="accent2"/>
        </a:solidFill>
        <a:latin typeface="Arial" charset="0"/>
        <a:ea typeface="ＭＳ Ｐゴシック" charset="0"/>
        <a:cs typeface="ＭＳ Ｐゴシック" charset="0"/>
      </a:defRPr>
    </a:lvl8pPr>
    <a:lvl9pPr marL="3657600" algn="l" defTabSz="457200" rtl="0" eaLnBrk="1" latinLnBrk="0" hangingPunct="1">
      <a:defRPr kern="1200">
        <a:solidFill>
          <a:schemeClr val="accent2"/>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2A34"/>
    <a:srgbClr val="993D00"/>
    <a:srgbClr val="863600"/>
    <a:srgbClr val="732554"/>
    <a:srgbClr val="37386C"/>
    <a:srgbClr val="444485"/>
    <a:srgbClr val="620000"/>
    <a:srgbClr val="6D2700"/>
    <a:srgbClr val="4C1B00"/>
    <a:srgbClr val="0B04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144" y="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4"/>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notesMaster" Target="notesMasters/notesMaster1.xml"/><Relationship Id="rId83" Type="http://schemas.openxmlformats.org/officeDocument/2006/relationships/printerSettings" Target="printerSettings/printerSettings1.bin"/><Relationship Id="rId84" Type="http://schemas.openxmlformats.org/officeDocument/2006/relationships/presProps" Target="presProps.xml"/><Relationship Id="rId85" Type="http://schemas.openxmlformats.org/officeDocument/2006/relationships/viewProps" Target="viewProps.xml"/><Relationship Id="rId86" Type="http://schemas.openxmlformats.org/officeDocument/2006/relationships/theme" Target="theme/theme1.xml"/><Relationship Id="rId8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solidFill>
                  <a:schemeClr val="tx1"/>
                </a:solidFill>
                <a:cs typeface="+mn-cs"/>
              </a:defRPr>
            </a:lvl1pPr>
          </a:lstStyle>
          <a:p>
            <a:pPr>
              <a:defRPr/>
            </a:pPr>
            <a:endParaRPr lang="en-US"/>
          </a:p>
        </p:txBody>
      </p:sp>
      <p:sp>
        <p:nvSpPr>
          <p:cNvPr id="11878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solidFill>
                  <a:schemeClr val="tx1"/>
                </a:solidFill>
                <a:cs typeface="+mn-cs"/>
              </a:defRPr>
            </a:lvl1pPr>
          </a:lstStyle>
          <a:p>
            <a:pPr>
              <a:defRPr/>
            </a:pPr>
            <a:endParaRPr lang="en-US"/>
          </a:p>
        </p:txBody>
      </p:sp>
      <p:sp>
        <p:nvSpPr>
          <p:cNvPr id="1187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879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solidFill>
                  <a:schemeClr val="tx1"/>
                </a:solidFill>
                <a:cs typeface="+mn-cs"/>
              </a:defRPr>
            </a:lvl1pPr>
          </a:lstStyle>
          <a:p>
            <a:pPr>
              <a:defRPr/>
            </a:pPr>
            <a:endParaRPr lang="en-US"/>
          </a:p>
        </p:txBody>
      </p:sp>
      <p:sp>
        <p:nvSpPr>
          <p:cNvPr id="11879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solidFill>
                  <a:schemeClr val="tx1"/>
                </a:solidFill>
                <a:cs typeface="+mn-cs"/>
              </a:defRPr>
            </a:lvl1pPr>
          </a:lstStyle>
          <a:p>
            <a:pPr>
              <a:defRPr/>
            </a:pPr>
            <a:fld id="{CDAAE1AB-9997-2043-AD1B-5404A1BF75EA}" type="slidenum">
              <a:rPr lang="en-US"/>
              <a:pPr>
                <a:defRPr/>
              </a:pPr>
              <a:t>‹n.›</a:t>
            </a:fld>
            <a:endParaRPr lang="en-US"/>
          </a:p>
        </p:txBody>
      </p:sp>
    </p:spTree>
    <p:extLst>
      <p:ext uri="{BB962C8B-B14F-4D97-AF65-F5344CB8AC3E}">
        <p14:creationId xmlns:p14="http://schemas.microsoft.com/office/powerpoint/2010/main" val="24532887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CDAAE1AB-9997-2043-AD1B-5404A1BF75EA}" type="slidenum">
              <a:rPr lang="en-US" smtClean="0"/>
              <a:pPr>
                <a:defRPr/>
              </a:pPr>
              <a:t>2</a:t>
            </a:fld>
            <a:endParaRPr lang="en-US"/>
          </a:p>
        </p:txBody>
      </p:sp>
    </p:spTree>
    <p:extLst>
      <p:ext uri="{BB962C8B-B14F-4D97-AF65-F5344CB8AC3E}">
        <p14:creationId xmlns:p14="http://schemas.microsoft.com/office/powerpoint/2010/main" val="847583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DF86692-971D-AA4A-A43E-406C111FC018}" type="slidenum">
              <a:rPr lang="en-US"/>
              <a:pPr>
                <a:defRPr/>
              </a:pPr>
              <a:t>26</a:t>
            </a:fld>
            <a:endParaRPr lang="en-US"/>
          </a:p>
        </p:txBody>
      </p:sp>
      <p:sp>
        <p:nvSpPr>
          <p:cNvPr id="2703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70339" name="Rectangle 3"/>
          <p:cNvSpPr>
            <a:spLocks noGrp="1" noChangeArrowheads="1"/>
          </p:cNvSpPr>
          <p:nvPr>
            <p:ph type="body" idx="1"/>
          </p:nvPr>
        </p:nvSpPr>
        <p:spPr/>
        <p:txBody>
          <a:bodyPr/>
          <a:lstStyle/>
          <a:p>
            <a:pPr eaLnBrk="1" hangingPunct="1">
              <a:defRPr/>
            </a:pPr>
            <a:r>
              <a:rPr lang="it-IT" smtClean="0">
                <a:cs typeface="+mn-cs"/>
              </a:rPr>
              <a:t>Henrietta Leavitt entrò in servizio nel 1893, con l’incarico di studiare le stelle variabili, che fece con religioso zelo.</a:t>
            </a:r>
            <a:endParaRPr lang="en-US" smtClean="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18E7033-703C-9E4D-A4AC-034370715640}" type="slidenum">
              <a:rPr lang="en-US"/>
              <a:pPr>
                <a:defRPr/>
              </a:pPr>
              <a:t>29</a:t>
            </a:fld>
            <a:endParaRPr lang="en-US"/>
          </a:p>
        </p:txBody>
      </p:sp>
      <p:sp>
        <p:nvSpPr>
          <p:cNvPr id="147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47459" name="Rectangle 3"/>
          <p:cNvSpPr>
            <a:spLocks noGrp="1" noChangeArrowheads="1"/>
          </p:cNvSpPr>
          <p:nvPr>
            <p:ph type="body" idx="1"/>
          </p:nvPr>
        </p:nvSpPr>
        <p:spPr/>
        <p:txBody>
          <a:bodyPr/>
          <a:lstStyle/>
          <a:p>
            <a:pPr eaLnBrk="1" hangingPunct="1">
              <a:defRPr/>
            </a:pPr>
            <a:r>
              <a:rPr lang="it-IT" smtClean="0">
                <a:cs typeface="+mn-cs"/>
              </a:rPr>
              <a:t>Hubble, adams and jeans</a:t>
            </a:r>
            <a:endParaRPr lang="en-US" smtClean="0">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B326DAF-19F0-154C-8C8B-52ECC6659B6B}" type="slidenum">
              <a:rPr lang="en-US"/>
              <a:pPr>
                <a:defRPr/>
              </a:pPr>
              <a:t>31</a:t>
            </a:fld>
            <a:endParaRPr lang="en-US"/>
          </a:p>
        </p:txBody>
      </p:sp>
      <p:sp>
        <p:nvSpPr>
          <p:cNvPr id="26317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63171" name="Rectangle 3"/>
          <p:cNvSpPr>
            <a:spLocks noGrp="1" noChangeArrowheads="1"/>
          </p:cNvSpPr>
          <p:nvPr>
            <p:ph type="body" idx="1"/>
          </p:nvPr>
        </p:nvSpPr>
        <p:spPr/>
        <p:txBody>
          <a:bodyPr/>
          <a:lstStyle/>
          <a:p>
            <a:pPr eaLnBrk="1" hangingPunct="1">
              <a:defRPr/>
            </a:pPr>
            <a:r>
              <a:rPr lang="it-IT" smtClean="0">
                <a:cs typeface="+mn-cs"/>
              </a:rPr>
              <a:t>L’originale distanza misurata da Hubble era circa la metà, perchè la Cefeide da lui osservata era di popolazione I , ma impiegò la calibrazione di Shapley che valeva per le Cefeidi di popolazione II, come quelle osservate negli ammassi globulari??  </a:t>
            </a:r>
            <a:endParaRPr lang="en-US" smtClean="0">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5B8614B-A739-F34A-BFAC-73F716584F27}" type="slidenum">
              <a:rPr lang="en-US"/>
              <a:pPr>
                <a:defRPr/>
              </a:pPr>
              <a:t>34</a:t>
            </a:fld>
            <a:endParaRPr lang="en-US"/>
          </a:p>
        </p:txBody>
      </p:sp>
      <p:sp>
        <p:nvSpPr>
          <p:cNvPr id="2355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5523" name="Rectangle 3"/>
          <p:cNvSpPr>
            <a:spLocks noGrp="1" noChangeArrowheads="1"/>
          </p:cNvSpPr>
          <p:nvPr>
            <p:ph type="body" idx="1"/>
          </p:nvPr>
        </p:nvSpPr>
        <p:spPr/>
        <p:txBody>
          <a:bodyPr/>
          <a:lstStyle/>
          <a:p>
            <a:pPr eaLnBrk="1" hangingPunct="1">
              <a:defRPr/>
            </a:pPr>
            <a:r>
              <a:rPr lang="it-IT" smtClean="0">
                <a:cs typeface="+mn-cs"/>
              </a:rPr>
              <a:t>Humason e Hubble verificarono la linearità fino al limite dello strumento.</a:t>
            </a:r>
            <a:endParaRPr lang="en-US" smtClean="0">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F77FF28-E500-D34F-8E02-30AD0358D26E}" type="slidenum">
              <a:rPr lang="en-US"/>
              <a:pPr>
                <a:defRPr/>
              </a:pPr>
              <a:t>35</a:t>
            </a:fld>
            <a:endParaRPr lang="en-US"/>
          </a:p>
        </p:txBody>
      </p:sp>
      <p:sp>
        <p:nvSpPr>
          <p:cNvPr id="2334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3475" name="Rectangle 3"/>
          <p:cNvSpPr>
            <a:spLocks noGrp="1" noChangeArrowheads="1"/>
          </p:cNvSpPr>
          <p:nvPr>
            <p:ph type="body" idx="1"/>
          </p:nvPr>
        </p:nvSpPr>
        <p:spPr/>
        <p:txBody>
          <a:bodyPr/>
          <a:lstStyle/>
          <a:p>
            <a:pPr eaLnBrk="1" hangingPunct="1">
              <a:defRPr/>
            </a:pPr>
            <a:r>
              <a:rPr lang="it-IT" smtClean="0">
                <a:cs typeface="+mn-cs"/>
              </a:rPr>
              <a:t>Soluzione non statica omog e isotropa (Friedmann 1922, morì tre anni prima della scoperta di Hubble)</a:t>
            </a:r>
            <a:endParaRPr lang="en-US" smtClean="0">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365895A-4CEA-884A-BB1E-4A3FEEBEE5DA}" type="slidenum">
              <a:rPr lang="en-US"/>
              <a:pPr>
                <a:defRPr/>
              </a:pPr>
              <a:t>38</a:t>
            </a:fld>
            <a:endParaRPr lang="en-US"/>
          </a:p>
        </p:txBody>
      </p:sp>
      <p:sp>
        <p:nvSpPr>
          <p:cNvPr id="1198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19811" name="Rectangle 3"/>
          <p:cNvSpPr>
            <a:spLocks noGrp="1" noChangeArrowheads="1"/>
          </p:cNvSpPr>
          <p:nvPr>
            <p:ph type="body" idx="1"/>
          </p:nvPr>
        </p:nvSpPr>
        <p:spPr/>
        <p:txBody>
          <a:bodyPr/>
          <a:lstStyle/>
          <a:p>
            <a:pPr eaLnBrk="1" hangingPunct="1">
              <a:defRPr/>
            </a:pPr>
            <a:r>
              <a:rPr lang="it-IT" smtClean="0">
                <a:cs typeface="+mn-cs"/>
              </a:rPr>
              <a:t>Ammasso di galassie nel Perseo</a:t>
            </a:r>
            <a:endParaRPr lang="en-US" smtClean="0">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8AE1ADD-BF9F-2641-B352-B08F6431C934}" type="slidenum">
              <a:rPr lang="en-US"/>
              <a:pPr>
                <a:defRPr/>
              </a:pPr>
              <a:t>39</a:t>
            </a:fld>
            <a:endParaRPr lang="en-US"/>
          </a:p>
        </p:txBody>
      </p:sp>
      <p:sp>
        <p:nvSpPr>
          <p:cNvPr id="2344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4499" name="Rectangle 3"/>
          <p:cNvSpPr>
            <a:spLocks noGrp="1" noChangeArrowheads="1"/>
          </p:cNvSpPr>
          <p:nvPr>
            <p:ph type="body" idx="1"/>
          </p:nvPr>
        </p:nvSpPr>
        <p:spPr/>
        <p:txBody>
          <a:bodyPr/>
          <a:lstStyle/>
          <a:p>
            <a:pPr eaLnBrk="1" hangingPunct="1">
              <a:defRPr/>
            </a:pPr>
            <a:r>
              <a:rPr lang="it-IT" smtClean="0">
                <a:cs typeface="+mn-cs"/>
              </a:rPr>
              <a:t>Palomar iniziò a funzionare nel 1950. Baade studiò le variabili di M31 usate da Hubble, e raddoppiò la scala cosmica.</a:t>
            </a:r>
            <a:endParaRPr lang="en-US" smtClean="0">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509B939-3AED-054A-AFC4-788A39B95167}" type="slidenum">
              <a:rPr lang="en-US"/>
              <a:pPr>
                <a:defRPr/>
              </a:pPr>
              <a:t>40</a:t>
            </a:fld>
            <a:endParaRPr lang="en-US"/>
          </a:p>
        </p:txBody>
      </p:sp>
      <p:sp>
        <p:nvSpPr>
          <p:cNvPr id="2744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74435" name="Rectangle 3"/>
          <p:cNvSpPr>
            <a:spLocks noGrp="1" noChangeArrowheads="1"/>
          </p:cNvSpPr>
          <p:nvPr>
            <p:ph type="body" idx="1"/>
          </p:nvPr>
        </p:nvSpPr>
        <p:spPr/>
        <p:txBody>
          <a:bodyPr/>
          <a:lstStyle/>
          <a:p>
            <a:pPr eaLnBrk="1" hangingPunct="1">
              <a:defRPr/>
            </a:pPr>
            <a:r>
              <a:rPr lang="it-IT" smtClean="0">
                <a:cs typeface="+mn-cs"/>
              </a:rPr>
              <a:t>In orbita dal 1990, a 600 km di altezza. Al primo lancio, sospeso, erano presenti 200 parenti di Edwin Hubble. Lo specchio ha lo stesso diametro di quello usato da Hubble a Mt Wilson.</a:t>
            </a:r>
            <a:endParaRPr lang="en-US" smtClean="0">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Lo specchio di HST ha</a:t>
            </a:r>
            <a:r>
              <a:rPr lang="it-IT" baseline="0" dirty="0" smtClean="0"/>
              <a:t> lo stesso diametro dello specchio del telescopio </a:t>
            </a:r>
            <a:r>
              <a:rPr lang="it-IT" baseline="0" dirty="0" err="1" smtClean="0"/>
              <a:t>Hooker</a:t>
            </a:r>
            <a:r>
              <a:rPr lang="it-IT" baseline="0" dirty="0" smtClean="0"/>
              <a:t> di </a:t>
            </a:r>
            <a:r>
              <a:rPr lang="it-IT" baseline="0" dirty="0" err="1" smtClean="0"/>
              <a:t>Mte</a:t>
            </a:r>
            <a:r>
              <a:rPr lang="it-IT" baseline="0" dirty="0" smtClean="0"/>
              <a:t> Wilson (100” = 2,5 m)</a:t>
            </a:r>
            <a:endParaRPr lang="it-IT" dirty="0"/>
          </a:p>
        </p:txBody>
      </p:sp>
      <p:sp>
        <p:nvSpPr>
          <p:cNvPr id="4" name="Segnaposto numero diapositiva 3"/>
          <p:cNvSpPr>
            <a:spLocks noGrp="1"/>
          </p:cNvSpPr>
          <p:nvPr>
            <p:ph type="sldNum" sz="quarter" idx="10"/>
          </p:nvPr>
        </p:nvSpPr>
        <p:spPr/>
        <p:txBody>
          <a:bodyPr/>
          <a:lstStyle/>
          <a:p>
            <a:pPr>
              <a:defRPr/>
            </a:pPr>
            <a:fld id="{CDAAE1AB-9997-2043-AD1B-5404A1BF75EA}" type="slidenum">
              <a:rPr lang="en-US" smtClean="0"/>
              <a:pPr>
                <a:defRPr/>
              </a:pPr>
              <a:t>41</a:t>
            </a:fld>
            <a:endParaRPr lang="en-US"/>
          </a:p>
        </p:txBody>
      </p:sp>
    </p:spTree>
    <p:extLst>
      <p:ext uri="{BB962C8B-B14F-4D97-AF65-F5344CB8AC3E}">
        <p14:creationId xmlns:p14="http://schemas.microsoft.com/office/powerpoint/2010/main" val="4196515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Le</a:t>
            </a:r>
            <a:r>
              <a:rPr lang="it-IT" baseline="0" dirty="0" smtClean="0"/>
              <a:t> collisioni sono possibili. Il diametro di una galassia, La distanza media tra le galassie in un ammasso </a:t>
            </a:r>
            <a:r>
              <a:rPr lang="it-IT" baseline="0" dirty="0" err="1" smtClean="0"/>
              <a:t>e’</a:t>
            </a:r>
            <a:r>
              <a:rPr lang="it-IT" baseline="0" dirty="0" smtClean="0"/>
              <a:t> qualche decina di volte il loro diametro (100mila a.l.) </a:t>
            </a:r>
            <a:endParaRPr lang="it-IT" dirty="0"/>
          </a:p>
        </p:txBody>
      </p:sp>
      <p:sp>
        <p:nvSpPr>
          <p:cNvPr id="4" name="Segnaposto numero diapositiva 3"/>
          <p:cNvSpPr>
            <a:spLocks noGrp="1"/>
          </p:cNvSpPr>
          <p:nvPr>
            <p:ph type="sldNum" sz="quarter" idx="10"/>
          </p:nvPr>
        </p:nvSpPr>
        <p:spPr/>
        <p:txBody>
          <a:bodyPr/>
          <a:lstStyle/>
          <a:p>
            <a:pPr>
              <a:defRPr/>
            </a:pPr>
            <a:fld id="{CDAAE1AB-9997-2043-AD1B-5404A1BF75EA}" type="slidenum">
              <a:rPr lang="en-US" smtClean="0"/>
              <a:pPr>
                <a:defRPr/>
              </a:pPr>
              <a:t>47</a:t>
            </a:fld>
            <a:endParaRPr lang="en-US"/>
          </a:p>
        </p:txBody>
      </p:sp>
    </p:spTree>
    <p:extLst>
      <p:ext uri="{BB962C8B-B14F-4D97-AF65-F5344CB8AC3E}">
        <p14:creationId xmlns:p14="http://schemas.microsoft.com/office/powerpoint/2010/main" val="2259243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B326DAF-19F0-154C-8C8B-52ECC6659B6B}" type="slidenum">
              <a:rPr lang="en-US"/>
              <a:pPr>
                <a:defRPr/>
              </a:pPr>
              <a:t>6</a:t>
            </a:fld>
            <a:endParaRPr lang="en-US"/>
          </a:p>
        </p:txBody>
      </p:sp>
      <p:sp>
        <p:nvSpPr>
          <p:cNvPr id="26317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63171" name="Rectangle 3"/>
          <p:cNvSpPr>
            <a:spLocks noGrp="1" noChangeArrowheads="1"/>
          </p:cNvSpPr>
          <p:nvPr>
            <p:ph type="body" idx="1"/>
          </p:nvPr>
        </p:nvSpPr>
        <p:spPr/>
        <p:txBody>
          <a:bodyPr/>
          <a:lstStyle/>
          <a:p>
            <a:pPr eaLnBrk="1" hangingPunct="1">
              <a:defRPr/>
            </a:pPr>
            <a:r>
              <a:rPr lang="it-IT" smtClean="0">
                <a:cs typeface="+mn-cs"/>
              </a:rPr>
              <a:t>L’originale distanza misurata da Hubble era circa la metà, perchè la Cefeide da lui osservata era di popolazione I , ma impiegò la calibrazione di Shapley che valeva per le Cefeidi di popolazione II, come quelle osservate negli ammassi globulari??  </a:t>
            </a:r>
            <a:endParaRPr lang="en-US" smtClean="0">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Questa</a:t>
            </a:r>
            <a:r>
              <a:rPr lang="it-IT" baseline="0" dirty="0" smtClean="0"/>
              <a:t> galassia </a:t>
            </a:r>
            <a:r>
              <a:rPr lang="it-IT" baseline="0" dirty="0" err="1" smtClean="0"/>
              <a:t>e’</a:t>
            </a:r>
            <a:r>
              <a:rPr lang="it-IT" baseline="0" dirty="0" smtClean="0"/>
              <a:t> il risultato di molte inclusioni di altre galassie.</a:t>
            </a:r>
            <a:endParaRPr lang="it-IT" dirty="0"/>
          </a:p>
        </p:txBody>
      </p:sp>
      <p:sp>
        <p:nvSpPr>
          <p:cNvPr id="4" name="Segnaposto numero diapositiva 3"/>
          <p:cNvSpPr>
            <a:spLocks noGrp="1"/>
          </p:cNvSpPr>
          <p:nvPr>
            <p:ph type="sldNum" sz="quarter" idx="10"/>
          </p:nvPr>
        </p:nvSpPr>
        <p:spPr/>
        <p:txBody>
          <a:bodyPr/>
          <a:lstStyle/>
          <a:p>
            <a:pPr>
              <a:defRPr/>
            </a:pPr>
            <a:fld id="{CDAAE1AB-9997-2043-AD1B-5404A1BF75EA}" type="slidenum">
              <a:rPr lang="en-US" smtClean="0"/>
              <a:pPr>
                <a:defRPr/>
              </a:pPr>
              <a:t>51</a:t>
            </a:fld>
            <a:endParaRPr lang="en-US"/>
          </a:p>
        </p:txBody>
      </p:sp>
    </p:spTree>
    <p:extLst>
      <p:ext uri="{BB962C8B-B14F-4D97-AF65-F5344CB8AC3E}">
        <p14:creationId xmlns:p14="http://schemas.microsoft.com/office/powerpoint/2010/main" val="3240312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3BBD92B-751E-2144-B45E-F6EF04CBCDD2}" type="slidenum">
              <a:rPr lang="en-US"/>
              <a:pPr>
                <a:defRPr/>
              </a:pPr>
              <a:t>52</a:t>
            </a:fld>
            <a:endParaRPr lang="en-US"/>
          </a:p>
        </p:txBody>
      </p:sp>
      <p:sp>
        <p:nvSpPr>
          <p:cNvPr id="275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75459" name="Rectangle 3"/>
          <p:cNvSpPr>
            <a:spLocks noGrp="1" noChangeArrowheads="1"/>
          </p:cNvSpPr>
          <p:nvPr>
            <p:ph type="body" idx="1"/>
          </p:nvPr>
        </p:nvSpPr>
        <p:spPr/>
        <p:txBody>
          <a:bodyPr/>
          <a:lstStyle/>
          <a:p>
            <a:pPr eaLnBrk="1" hangingPunct="1">
              <a:defRPr/>
            </a:pPr>
            <a:r>
              <a:rPr lang="it-IT" dirty="0" smtClean="0">
                <a:cs typeface="+mn-cs"/>
              </a:rPr>
              <a:t>THE DEEP FIELD </a:t>
            </a:r>
          </a:p>
          <a:p>
            <a:pPr eaLnBrk="1" hangingPunct="1">
              <a:defRPr/>
            </a:pPr>
            <a:r>
              <a:rPr lang="it-IT" dirty="0" smtClean="0">
                <a:cs typeface="+mn-cs"/>
              </a:rPr>
              <a:t>HST, posa di 11 giorni. Contiene 10mila galassie</a:t>
            </a:r>
            <a:endParaRPr lang="en-US" dirty="0" smtClean="0">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defRPr/>
            </a:pPr>
            <a:r>
              <a:rPr lang="it-IT" dirty="0" err="1" smtClean="0"/>
              <a:t>Galaxy</a:t>
            </a:r>
            <a:r>
              <a:rPr lang="it-IT" dirty="0" smtClean="0"/>
              <a:t> cluster ABELL 2744 </a:t>
            </a:r>
          </a:p>
          <a:p>
            <a:pPr>
              <a:defRPr/>
            </a:pPr>
            <a:r>
              <a:rPr lang="it-IT" dirty="0" smtClean="0"/>
              <a:t>(</a:t>
            </a:r>
            <a:r>
              <a:rPr lang="it-IT" dirty="0" err="1" smtClean="0"/>
              <a:t>picture</a:t>
            </a:r>
            <a:r>
              <a:rPr lang="it-IT" dirty="0" smtClean="0"/>
              <a:t> of HST and VLT) with </a:t>
            </a:r>
          </a:p>
          <a:p>
            <a:pPr>
              <a:defRPr/>
            </a:pPr>
            <a:r>
              <a:rPr lang="it-IT" dirty="0" smtClean="0"/>
              <a:t>X-</a:t>
            </a:r>
            <a:r>
              <a:rPr lang="it-IT" dirty="0" err="1" smtClean="0"/>
              <a:t>ray</a:t>
            </a:r>
            <a:r>
              <a:rPr lang="it-IT" dirty="0" smtClean="0"/>
              <a:t> data (</a:t>
            </a:r>
            <a:r>
              <a:rPr lang="it-IT" dirty="0" err="1" smtClean="0"/>
              <a:t>Chandra</a:t>
            </a:r>
            <a:r>
              <a:rPr lang="it-IT" dirty="0" smtClean="0"/>
              <a:t> X-</a:t>
            </a:r>
            <a:r>
              <a:rPr lang="it-IT" dirty="0" err="1" smtClean="0"/>
              <a:t>ray</a:t>
            </a:r>
            <a:r>
              <a:rPr lang="it-IT" dirty="0" smtClean="0"/>
              <a:t> </a:t>
            </a:r>
            <a:r>
              <a:rPr lang="it-IT" dirty="0" err="1" smtClean="0"/>
              <a:t>Obs</a:t>
            </a:r>
            <a:r>
              <a:rPr lang="it-IT" dirty="0" smtClean="0"/>
              <a:t>) </a:t>
            </a:r>
            <a:r>
              <a:rPr lang="it-IT" dirty="0" err="1" smtClean="0"/>
              <a:t>emission</a:t>
            </a:r>
            <a:r>
              <a:rPr lang="it-IT" dirty="0" smtClean="0"/>
              <a:t> from hot gas (</a:t>
            </a:r>
            <a:r>
              <a:rPr lang="it-IT" dirty="0" err="1" smtClean="0"/>
              <a:t>pink</a:t>
            </a:r>
            <a:r>
              <a:rPr lang="it-IT" dirty="0" smtClean="0"/>
              <a:t>)</a:t>
            </a:r>
          </a:p>
          <a:p>
            <a:pPr>
              <a:defRPr/>
            </a:pPr>
            <a:r>
              <a:rPr lang="it-IT" dirty="0" smtClean="0"/>
              <a:t>and </a:t>
            </a:r>
            <a:r>
              <a:rPr lang="it-IT" dirty="0" err="1" smtClean="0"/>
              <a:t>reconstruction</a:t>
            </a:r>
            <a:r>
              <a:rPr lang="it-IT" dirty="0" smtClean="0"/>
              <a:t> of DM (blue) 75% of mass</a:t>
            </a:r>
            <a:endParaRPr lang="it-IT" dirty="0"/>
          </a:p>
        </p:txBody>
      </p:sp>
      <p:sp>
        <p:nvSpPr>
          <p:cNvPr id="4" name="Segnaposto numero diapositiva 3"/>
          <p:cNvSpPr>
            <a:spLocks noGrp="1"/>
          </p:cNvSpPr>
          <p:nvPr>
            <p:ph type="sldNum" sz="quarter" idx="5"/>
          </p:nvPr>
        </p:nvSpPr>
        <p:spPr/>
        <p:txBody>
          <a:bodyPr/>
          <a:lstStyle/>
          <a:p>
            <a:pPr>
              <a:defRPr/>
            </a:pPr>
            <a:fld id="{911B7099-5726-7340-96DF-47CCAE00BD1B}" type="slidenum">
              <a:rPr lang="en-US" smtClean="0"/>
              <a:pPr>
                <a:defRPr/>
              </a:pPr>
              <a:t>60</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 radiazione fossile fu prevista da </a:t>
            </a:r>
            <a:r>
              <a:rPr lang="it-IT" dirty="0" err="1" smtClean="0"/>
              <a:t>Gamow</a:t>
            </a:r>
            <a:r>
              <a:rPr lang="it-IT" dirty="0" smtClean="0"/>
              <a:t> nel 1948.</a:t>
            </a:r>
            <a:endParaRPr lang="it-IT" dirty="0"/>
          </a:p>
        </p:txBody>
      </p:sp>
      <p:sp>
        <p:nvSpPr>
          <p:cNvPr id="4" name="Segnaposto numero diapositiva 3"/>
          <p:cNvSpPr>
            <a:spLocks noGrp="1"/>
          </p:cNvSpPr>
          <p:nvPr>
            <p:ph type="sldNum" sz="quarter" idx="10"/>
          </p:nvPr>
        </p:nvSpPr>
        <p:spPr/>
        <p:txBody>
          <a:bodyPr/>
          <a:lstStyle/>
          <a:p>
            <a:pPr>
              <a:defRPr/>
            </a:pPr>
            <a:fld id="{CDAAE1AB-9997-2043-AD1B-5404A1BF75EA}" type="slidenum">
              <a:rPr lang="en-US" smtClean="0"/>
              <a:pPr>
                <a:defRPr/>
              </a:pPr>
              <a:t>64</a:t>
            </a:fld>
            <a:endParaRPr lang="en-US"/>
          </a:p>
        </p:txBody>
      </p:sp>
    </p:spTree>
    <p:extLst>
      <p:ext uri="{BB962C8B-B14F-4D97-AF65-F5344CB8AC3E}">
        <p14:creationId xmlns:p14="http://schemas.microsoft.com/office/powerpoint/2010/main" val="32571290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mtClean="0"/>
              <a:t>1965</a:t>
            </a:r>
            <a:endParaRPr lang="it-IT"/>
          </a:p>
        </p:txBody>
      </p:sp>
      <p:sp>
        <p:nvSpPr>
          <p:cNvPr id="4" name="Segnaposto numero diapositiva 3"/>
          <p:cNvSpPr>
            <a:spLocks noGrp="1"/>
          </p:cNvSpPr>
          <p:nvPr>
            <p:ph type="sldNum" sz="quarter" idx="10"/>
          </p:nvPr>
        </p:nvSpPr>
        <p:spPr/>
        <p:txBody>
          <a:bodyPr/>
          <a:lstStyle/>
          <a:p>
            <a:pPr>
              <a:defRPr/>
            </a:pPr>
            <a:fld id="{CDAAE1AB-9997-2043-AD1B-5404A1BF75EA}" type="slidenum">
              <a:rPr lang="en-US" smtClean="0"/>
              <a:pPr>
                <a:defRPr/>
              </a:pPr>
              <a:t>65</a:t>
            </a:fld>
            <a:endParaRPr lang="en-US"/>
          </a:p>
        </p:txBody>
      </p:sp>
    </p:spTree>
    <p:extLst>
      <p:ext uri="{BB962C8B-B14F-4D97-AF65-F5344CB8AC3E}">
        <p14:creationId xmlns:p14="http://schemas.microsoft.com/office/powerpoint/2010/main" val="24875202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defRPr/>
            </a:pPr>
            <a:r>
              <a:rPr lang="it-IT" dirty="0" err="1" smtClean="0"/>
              <a:t>Microwave</a:t>
            </a:r>
            <a:r>
              <a:rPr lang="it-IT" dirty="0" smtClean="0"/>
              <a:t> </a:t>
            </a:r>
            <a:r>
              <a:rPr lang="it-IT" dirty="0" err="1" smtClean="0"/>
              <a:t>sky</a:t>
            </a:r>
            <a:r>
              <a:rPr lang="it-IT" dirty="0" smtClean="0"/>
              <a:t> </a:t>
            </a:r>
            <a:r>
              <a:rPr lang="it-IT" dirty="0" err="1" smtClean="0"/>
              <a:t>seen</a:t>
            </a:r>
            <a:r>
              <a:rPr lang="it-IT" dirty="0" smtClean="0"/>
              <a:t> by </a:t>
            </a:r>
            <a:r>
              <a:rPr lang="it-IT" dirty="0" err="1" smtClean="0"/>
              <a:t>Planck</a:t>
            </a:r>
            <a:r>
              <a:rPr lang="it-IT" smtClean="0"/>
              <a:t> (30 -&gt; 857 GHz)</a:t>
            </a:r>
            <a:endParaRPr lang="it-IT"/>
          </a:p>
        </p:txBody>
      </p:sp>
      <p:sp>
        <p:nvSpPr>
          <p:cNvPr id="4" name="Segnaposto numero diapositiva 3"/>
          <p:cNvSpPr>
            <a:spLocks noGrp="1"/>
          </p:cNvSpPr>
          <p:nvPr>
            <p:ph type="sldNum" sz="quarter" idx="5"/>
          </p:nvPr>
        </p:nvSpPr>
        <p:spPr/>
        <p:txBody>
          <a:bodyPr/>
          <a:lstStyle/>
          <a:p>
            <a:pPr>
              <a:defRPr/>
            </a:pPr>
            <a:fld id="{55D5A40B-31AA-224D-97D5-09BE94AF2421}" type="slidenum">
              <a:rPr lang="en-US" smtClean="0"/>
              <a:pPr>
                <a:defRPr/>
              </a:pPr>
              <a:t>69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3BBD92B-751E-2144-B45E-F6EF04CBCDD2}" type="slidenum">
              <a:rPr lang="en-US"/>
              <a:pPr>
                <a:defRPr/>
              </a:pPr>
              <a:t>9</a:t>
            </a:fld>
            <a:endParaRPr lang="en-US"/>
          </a:p>
        </p:txBody>
      </p:sp>
      <p:sp>
        <p:nvSpPr>
          <p:cNvPr id="275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75459" name="Rectangle 3"/>
          <p:cNvSpPr>
            <a:spLocks noGrp="1" noChangeArrowheads="1"/>
          </p:cNvSpPr>
          <p:nvPr>
            <p:ph type="body" idx="1"/>
          </p:nvPr>
        </p:nvSpPr>
        <p:spPr/>
        <p:txBody>
          <a:bodyPr/>
          <a:lstStyle/>
          <a:p>
            <a:pPr eaLnBrk="1" hangingPunct="1">
              <a:defRPr/>
            </a:pPr>
            <a:r>
              <a:rPr lang="it-IT" smtClean="0">
                <a:cs typeface="+mn-cs"/>
              </a:rPr>
              <a:t>HST, posa di 11 giorni. Contiene 10mila galassie</a:t>
            </a:r>
            <a:endParaRPr lang="en-US" smtClean="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205C3D1-22D0-714E-8EBC-C2CCEF14571E}" type="slidenum">
              <a:rPr lang="en-US"/>
              <a:pPr>
                <a:defRPr/>
              </a:pPr>
              <a:t>12</a:t>
            </a:fld>
            <a:endParaRPr lang="en-US" dirty="0"/>
          </a:p>
        </p:txBody>
      </p:sp>
      <p:sp>
        <p:nvSpPr>
          <p:cNvPr id="1007618" name="Rectangle 2"/>
          <p:cNvSpPr>
            <a:spLocks noGrp="1" noRot="1" noChangeAspect="1" noChangeArrowheads="1" noTextEdit="1"/>
          </p:cNvSpPr>
          <p:nvPr>
            <p:ph type="sldImg"/>
          </p:nvPr>
        </p:nvSpPr>
        <p:spPr>
          <a:xfrm>
            <a:off x="1143000" y="685800"/>
            <a:ext cx="4576763" cy="3432175"/>
          </a:xfrm>
          <a:ln/>
        </p:spPr>
      </p:sp>
      <p:sp>
        <p:nvSpPr>
          <p:cNvPr id="1007619" name="Rectangle 3"/>
          <p:cNvSpPr>
            <a:spLocks noGrp="1" noChangeArrowheads="1"/>
          </p:cNvSpPr>
          <p:nvPr>
            <p:ph type="body" idx="1"/>
          </p:nvPr>
        </p:nvSpPr>
        <p:spPr>
          <a:xfrm>
            <a:off x="912813" y="4341813"/>
            <a:ext cx="5032375" cy="4117975"/>
          </a:xfrm>
        </p:spPr>
        <p:txBody>
          <a:bodyPr/>
          <a:lstStyle/>
          <a:p>
            <a:pPr>
              <a:defRPr/>
            </a:pP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defRPr/>
            </a:pPr>
            <a:r>
              <a:rPr lang="it-IT" dirty="0" smtClean="0"/>
              <a:t>Raffaello Sanzio, stanze Vaticane, LA SCUOLA DI ATENE. Euclide raffigura Donato Bramante.</a:t>
            </a:r>
            <a:endParaRPr lang="it-IT" dirty="0"/>
          </a:p>
        </p:txBody>
      </p:sp>
      <p:sp>
        <p:nvSpPr>
          <p:cNvPr id="4" name="Segnaposto numero diapositiva 3"/>
          <p:cNvSpPr>
            <a:spLocks noGrp="1"/>
          </p:cNvSpPr>
          <p:nvPr>
            <p:ph type="sldNum" sz="quarter" idx="5"/>
          </p:nvPr>
        </p:nvSpPr>
        <p:spPr/>
        <p:txBody>
          <a:bodyPr/>
          <a:lstStyle/>
          <a:p>
            <a:pPr>
              <a:defRPr/>
            </a:pPr>
            <a:fld id="{CE40D432-843E-694B-95F3-CB7CFEE138B2}" type="slidenum">
              <a:rPr lang="en-US" smtClean="0"/>
              <a:pPr>
                <a:defRPr/>
              </a:pPr>
              <a:t>14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First</a:t>
            </a:r>
            <a:r>
              <a:rPr lang="it-IT" baseline="0" dirty="0" smtClean="0"/>
              <a:t> </a:t>
            </a:r>
            <a:r>
              <a:rPr lang="it-IT" baseline="0" dirty="0" err="1" smtClean="0"/>
              <a:t>exact</a:t>
            </a:r>
            <a:r>
              <a:rPr lang="it-IT" baseline="0" dirty="0" smtClean="0"/>
              <a:t> </a:t>
            </a:r>
            <a:r>
              <a:rPr lang="it-IT" dirty="0" err="1" smtClean="0"/>
              <a:t>solution</a:t>
            </a:r>
            <a:r>
              <a:rPr lang="it-IT" dirty="0" smtClean="0"/>
              <a:t> of Einstein</a:t>
            </a:r>
            <a:r>
              <a:rPr lang="it-IT" baseline="0" dirty="0" smtClean="0"/>
              <a:t> </a:t>
            </a:r>
            <a:r>
              <a:rPr lang="it-IT" baseline="0" dirty="0" err="1" smtClean="0"/>
              <a:t>eqs</a:t>
            </a:r>
            <a:r>
              <a:rPr lang="it-IT" baseline="0" dirty="0" smtClean="0"/>
              <a:t>, 1 </a:t>
            </a:r>
            <a:r>
              <a:rPr lang="it-IT" baseline="0" dirty="0" err="1" smtClean="0"/>
              <a:t>month</a:t>
            </a:r>
            <a:r>
              <a:rPr lang="it-IT" baseline="0" dirty="0" smtClean="0"/>
              <a:t> </a:t>
            </a:r>
            <a:r>
              <a:rPr lang="it-IT" baseline="0" dirty="0" err="1" smtClean="0"/>
              <a:t>after</a:t>
            </a:r>
            <a:r>
              <a:rPr lang="it-IT" baseline="0" dirty="0" smtClean="0"/>
              <a:t> </a:t>
            </a:r>
            <a:r>
              <a:rPr lang="it-IT" baseline="0" dirty="0" err="1" smtClean="0"/>
              <a:t>publication</a:t>
            </a:r>
            <a:r>
              <a:rPr lang="it-IT" baseline="0" dirty="0" smtClean="0"/>
              <a:t> of GR. </a:t>
            </a:r>
            <a:r>
              <a:rPr lang="it-IT" baseline="0" dirty="0" err="1" smtClean="0"/>
              <a:t>Partecipo’</a:t>
            </a:r>
            <a:r>
              <a:rPr lang="it-IT" baseline="0" dirty="0" smtClean="0"/>
              <a:t> alla 1° guerra mondiale e si </a:t>
            </a:r>
            <a:r>
              <a:rPr lang="it-IT" baseline="0" dirty="0" err="1" smtClean="0"/>
              <a:t>ammalo’</a:t>
            </a:r>
            <a:r>
              <a:rPr lang="it-IT" baseline="0" dirty="0" smtClean="0"/>
              <a:t> sul fronte russo. </a:t>
            </a:r>
            <a:r>
              <a:rPr lang="it-IT" baseline="0" dirty="0" err="1" smtClean="0"/>
              <a:t>Mori’</a:t>
            </a:r>
            <a:r>
              <a:rPr lang="it-IT" baseline="0" dirty="0" smtClean="0"/>
              <a:t> a Potsdam (1916)</a:t>
            </a:r>
          </a:p>
          <a:p>
            <a:r>
              <a:rPr lang="it-IT" baseline="0" dirty="0" smtClean="0"/>
              <a:t>Nel 1901 fu direttore dell’osservatorio di Gottinga, dove conobbe </a:t>
            </a:r>
            <a:r>
              <a:rPr lang="it-IT" baseline="0" dirty="0" err="1" smtClean="0"/>
              <a:t>Hilbert</a:t>
            </a:r>
            <a:r>
              <a:rPr lang="it-IT" baseline="0" dirty="0" smtClean="0"/>
              <a:t> e Hermann </a:t>
            </a:r>
            <a:r>
              <a:rPr lang="it-IT" baseline="0" dirty="0" err="1" smtClean="0"/>
              <a:t>Minkowski</a:t>
            </a:r>
            <a:r>
              <a:rPr lang="it-IT" baseline="0" dirty="0" smtClean="0"/>
              <a:t>, e poi a Potsdam</a:t>
            </a:r>
          </a:p>
          <a:p>
            <a:r>
              <a:rPr lang="it-IT" baseline="0" dirty="0" smtClean="0"/>
              <a:t>Immagine ottenuta da </a:t>
            </a:r>
            <a:r>
              <a:rPr lang="it-IT" baseline="0" dirty="0" err="1" smtClean="0"/>
              <a:t>Eddington</a:t>
            </a:r>
            <a:r>
              <a:rPr lang="it-IT" baseline="0" dirty="0" smtClean="0"/>
              <a:t> nell’eclisse del 29 maggio 1919, in Guinea e in Brasile </a:t>
            </a:r>
          </a:p>
          <a:p>
            <a:r>
              <a:rPr lang="it-IT" baseline="0" dirty="0" err="1" smtClean="0"/>
              <a:t>Illustrated</a:t>
            </a:r>
            <a:r>
              <a:rPr lang="it-IT" baseline="0" dirty="0" smtClean="0"/>
              <a:t> </a:t>
            </a:r>
            <a:r>
              <a:rPr lang="it-IT" baseline="0" dirty="0" err="1" smtClean="0"/>
              <a:t>London</a:t>
            </a:r>
            <a:r>
              <a:rPr lang="it-IT" baseline="0" dirty="0" smtClean="0"/>
              <a:t> News 22 </a:t>
            </a:r>
            <a:r>
              <a:rPr lang="it-IT" baseline="0" dirty="0" err="1" smtClean="0"/>
              <a:t>nov</a:t>
            </a:r>
            <a:r>
              <a:rPr lang="it-IT" baseline="0" dirty="0" smtClean="0"/>
              <a:t> 1919</a:t>
            </a:r>
            <a:endParaRPr lang="it-IT" dirty="0"/>
          </a:p>
        </p:txBody>
      </p:sp>
      <p:sp>
        <p:nvSpPr>
          <p:cNvPr id="4" name="Segnaposto numero diapositiva 3"/>
          <p:cNvSpPr>
            <a:spLocks noGrp="1"/>
          </p:cNvSpPr>
          <p:nvPr>
            <p:ph type="sldNum" sz="quarter" idx="10"/>
          </p:nvPr>
        </p:nvSpPr>
        <p:spPr/>
        <p:txBody>
          <a:bodyPr/>
          <a:lstStyle/>
          <a:p>
            <a:pPr>
              <a:defRPr/>
            </a:pPr>
            <a:fld id="{CDAAE1AB-9997-2043-AD1B-5404A1BF75EA}" type="slidenum">
              <a:rPr lang="en-US" smtClean="0"/>
              <a:pPr>
                <a:defRPr/>
              </a:pPr>
              <a:t>20</a:t>
            </a:fld>
            <a:endParaRPr lang="en-US"/>
          </a:p>
        </p:txBody>
      </p:sp>
    </p:spTree>
    <p:extLst>
      <p:ext uri="{BB962C8B-B14F-4D97-AF65-F5344CB8AC3E}">
        <p14:creationId xmlns:p14="http://schemas.microsoft.com/office/powerpoint/2010/main" val="124378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9AC3DB2-3CD5-6D4B-9D88-785A4C0AB9D4}" type="slidenum">
              <a:rPr lang="en-US"/>
              <a:pPr>
                <a:defRPr/>
              </a:pPr>
              <a:t>21</a:t>
            </a:fld>
            <a:endParaRPr lang="en-US"/>
          </a:p>
        </p:txBody>
      </p:sp>
      <p:sp>
        <p:nvSpPr>
          <p:cNvPr id="2324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2451" name="Rectangle 3"/>
          <p:cNvSpPr>
            <a:spLocks noGrp="1" noChangeArrowheads="1"/>
          </p:cNvSpPr>
          <p:nvPr>
            <p:ph type="body" idx="1"/>
          </p:nvPr>
        </p:nvSpPr>
        <p:spPr/>
        <p:txBody>
          <a:bodyPr/>
          <a:lstStyle/>
          <a:p>
            <a:pPr eaLnBrk="1" hangingPunct="1">
              <a:defRPr/>
            </a:pPr>
            <a:r>
              <a:rPr lang="it-IT" smtClean="0">
                <a:cs typeface="+mn-cs"/>
              </a:rPr>
              <a:t>Nel 1917 Einstein postulò un universo omogeneo e isotropo e STATICO (riproposto nel 1948 da Bondi, Gold e Hoyle). </a:t>
            </a:r>
          </a:p>
          <a:p>
            <a:pPr eaLnBrk="1" hangingPunct="1">
              <a:defRPr/>
            </a:pPr>
            <a:r>
              <a:rPr lang="it-IT" smtClean="0">
                <a:cs typeface="+mn-cs"/>
              </a:rPr>
              <a:t>Per non cadere nella metrica piatta, introdusse una costante cosmologica che introduce una forza</a:t>
            </a:r>
          </a:p>
          <a:p>
            <a:pPr eaLnBrk="1" hangingPunct="1">
              <a:defRPr/>
            </a:pPr>
            <a:r>
              <a:rPr lang="it-IT" smtClean="0">
                <a:cs typeface="+mn-cs"/>
              </a:rPr>
              <a:t>repulsiva che bilanci la gravità. De Sitter mostrò che le eqz di RG con Lambda hanno soluzioni di spazio vuoto. </a:t>
            </a:r>
            <a:endParaRPr lang="en-US" smtClean="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defRPr/>
            </a:pPr>
            <a:r>
              <a:rPr lang="it-IT" dirty="0" smtClean="0"/>
              <a:t>Lente gravitazionale. La galassia LRG-3-757 </a:t>
            </a:r>
            <a:r>
              <a:rPr lang="it-IT" dirty="0" err="1" smtClean="0"/>
              <a:t>e’</a:t>
            </a:r>
            <a:r>
              <a:rPr lang="it-IT" dirty="0" smtClean="0"/>
              <a:t> allineata con galassia lontanissima.</a:t>
            </a:r>
            <a:endParaRPr lang="it-IT" dirty="0"/>
          </a:p>
        </p:txBody>
      </p:sp>
      <p:sp>
        <p:nvSpPr>
          <p:cNvPr id="4" name="Segnaposto numero diapositiva 3"/>
          <p:cNvSpPr>
            <a:spLocks noGrp="1"/>
          </p:cNvSpPr>
          <p:nvPr>
            <p:ph type="sldNum" sz="quarter" idx="5"/>
          </p:nvPr>
        </p:nvSpPr>
        <p:spPr/>
        <p:txBody>
          <a:bodyPr/>
          <a:lstStyle/>
          <a:p>
            <a:pPr>
              <a:defRPr/>
            </a:pPr>
            <a:fld id="{901F1B25-892D-D246-A82E-936877715A3F}" type="slidenum">
              <a:rPr lang="en-US" smtClean="0"/>
              <a:pPr>
                <a:defRPr/>
              </a:pPr>
              <a:t>22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Il </a:t>
            </a:r>
            <a:r>
              <a:rPr lang="it-IT" dirty="0" err="1" smtClean="0"/>
              <a:t>Leviathano</a:t>
            </a:r>
            <a:r>
              <a:rPr lang="it-IT" dirty="0" smtClean="0"/>
              <a:t> di </a:t>
            </a:r>
            <a:r>
              <a:rPr lang="it-IT" dirty="0" err="1" smtClean="0"/>
              <a:t>Parsonstown</a:t>
            </a:r>
            <a:r>
              <a:rPr lang="it-IT" dirty="0" smtClean="0"/>
              <a:t> (Irlanda).</a:t>
            </a:r>
            <a:r>
              <a:rPr lang="it-IT" baseline="0" dirty="0" smtClean="0"/>
              <a:t> Specchio metallico da 72’’. Per 70 anni fu il </a:t>
            </a:r>
            <a:r>
              <a:rPr lang="it-IT" baseline="0" dirty="0" err="1" smtClean="0"/>
              <a:t>piu’</a:t>
            </a:r>
            <a:r>
              <a:rPr lang="it-IT" baseline="0" dirty="0" smtClean="0"/>
              <a:t> grande telescopio al mondo, fino all’avvento del telescopio </a:t>
            </a:r>
            <a:r>
              <a:rPr lang="it-IT" baseline="0" dirty="0" err="1" smtClean="0"/>
              <a:t>Hooker</a:t>
            </a:r>
            <a:r>
              <a:rPr lang="it-IT" baseline="0" dirty="0" smtClean="0"/>
              <a:t> da 100’’.</a:t>
            </a:r>
            <a:endParaRPr lang="it-IT" dirty="0"/>
          </a:p>
        </p:txBody>
      </p:sp>
      <p:sp>
        <p:nvSpPr>
          <p:cNvPr id="4" name="Segnaposto numero diapositiva 3"/>
          <p:cNvSpPr>
            <a:spLocks noGrp="1"/>
          </p:cNvSpPr>
          <p:nvPr>
            <p:ph type="sldNum" sz="quarter" idx="10"/>
          </p:nvPr>
        </p:nvSpPr>
        <p:spPr/>
        <p:txBody>
          <a:bodyPr/>
          <a:lstStyle/>
          <a:p>
            <a:pPr>
              <a:defRPr/>
            </a:pPr>
            <a:fld id="{CDAAE1AB-9997-2043-AD1B-5404A1BF75EA}" type="slidenum">
              <a:rPr lang="en-US" smtClean="0"/>
              <a:pPr>
                <a:defRPr/>
              </a:pPr>
              <a:t>25</a:t>
            </a:fld>
            <a:endParaRPr lang="en-US"/>
          </a:p>
        </p:txBody>
      </p:sp>
    </p:spTree>
    <p:extLst>
      <p:ext uri="{BB962C8B-B14F-4D97-AF65-F5344CB8AC3E}">
        <p14:creationId xmlns:p14="http://schemas.microsoft.com/office/powerpoint/2010/main" val="1879081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en-US"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33B19B2-D7A9-3B49-A1AC-047A795E0646}" type="slidenum">
              <a:rPr lang="en-US"/>
              <a:pPr>
                <a:defRPr/>
              </a:pPr>
              <a:t>‹n.›</a:t>
            </a:fld>
            <a:endParaRPr lang="en-US"/>
          </a:p>
        </p:txBody>
      </p:sp>
    </p:spTree>
    <p:extLst>
      <p:ext uri="{BB962C8B-B14F-4D97-AF65-F5344CB8AC3E}">
        <p14:creationId xmlns:p14="http://schemas.microsoft.com/office/powerpoint/2010/main" val="3915046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47BCCA-909A-9A4E-A967-8F0360940338}" type="slidenum">
              <a:rPr lang="en-US"/>
              <a:pPr>
                <a:defRPr/>
              </a:pPr>
              <a:t>‹n.›</a:t>
            </a:fld>
            <a:endParaRPr lang="en-US"/>
          </a:p>
        </p:txBody>
      </p:sp>
    </p:spTree>
    <p:extLst>
      <p:ext uri="{BB962C8B-B14F-4D97-AF65-F5344CB8AC3E}">
        <p14:creationId xmlns:p14="http://schemas.microsoft.com/office/powerpoint/2010/main" val="376250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en-US"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EFE8F5-F740-7B4C-A529-B142F1736CCE}" type="slidenum">
              <a:rPr lang="en-US"/>
              <a:pPr>
                <a:defRPr/>
              </a:pPr>
              <a:t>‹n.›</a:t>
            </a:fld>
            <a:endParaRPr lang="en-US"/>
          </a:p>
        </p:txBody>
      </p:sp>
    </p:spTree>
    <p:extLst>
      <p:ext uri="{BB962C8B-B14F-4D97-AF65-F5344CB8AC3E}">
        <p14:creationId xmlns:p14="http://schemas.microsoft.com/office/powerpoint/2010/main" val="1597587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mtClean="0"/>
              <a:t>Fare clic per modificare stile</a:t>
            </a:r>
            <a:endParaRPr lang="it-IT"/>
          </a:p>
        </p:txBody>
      </p:sp>
      <p:sp>
        <p:nvSpPr>
          <p:cNvPr id="3" name="Segnaposto contenuto 2"/>
          <p:cNvSpPr>
            <a:spLocks noGrp="1"/>
          </p:cNvSpPr>
          <p:nvPr>
            <p:ph idx="1"/>
          </p:nvPr>
        </p:nvSpPr>
        <p:spPr/>
        <p:txBody>
          <a:body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D27E5B9-5658-EF4C-9AD0-FFCFBE980D2A}" type="slidenum">
              <a:rPr lang="en-US"/>
              <a:pPr>
                <a:defRPr/>
              </a:pPr>
              <a:t>‹n.›</a:t>
            </a:fld>
            <a:endParaRPr lang="en-US"/>
          </a:p>
        </p:txBody>
      </p:sp>
    </p:spTree>
    <p:extLst>
      <p:ext uri="{BB962C8B-B14F-4D97-AF65-F5344CB8AC3E}">
        <p14:creationId xmlns:p14="http://schemas.microsoft.com/office/powerpoint/2010/main" val="1376063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en-US"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Fare clic per modificare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254035-291C-EE46-83EA-41AAC573FB74}" type="slidenum">
              <a:rPr lang="en-US"/>
              <a:pPr>
                <a:defRPr/>
              </a:pPr>
              <a:t>‹n.›</a:t>
            </a:fld>
            <a:endParaRPr lang="en-US"/>
          </a:p>
        </p:txBody>
      </p:sp>
    </p:spTree>
    <p:extLst>
      <p:ext uri="{BB962C8B-B14F-4D97-AF65-F5344CB8AC3E}">
        <p14:creationId xmlns:p14="http://schemas.microsoft.com/office/powerpoint/2010/main" val="4252339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447D5DB-92FB-704F-B7F6-5FAB74301AA2}" type="slidenum">
              <a:rPr lang="en-US"/>
              <a:pPr>
                <a:defRPr/>
              </a:pPr>
              <a:t>‹n.›</a:t>
            </a:fld>
            <a:endParaRPr lang="en-US"/>
          </a:p>
        </p:txBody>
      </p:sp>
    </p:spTree>
    <p:extLst>
      <p:ext uri="{BB962C8B-B14F-4D97-AF65-F5344CB8AC3E}">
        <p14:creationId xmlns:p14="http://schemas.microsoft.com/office/powerpoint/2010/main" val="673238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en-US"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9606B9D-301D-EA48-ABDC-F74719832A23}" type="slidenum">
              <a:rPr lang="en-US"/>
              <a:pPr>
                <a:defRPr/>
              </a:pPr>
              <a:t>‹n.›</a:t>
            </a:fld>
            <a:endParaRPr lang="en-US"/>
          </a:p>
        </p:txBody>
      </p:sp>
    </p:spTree>
    <p:extLst>
      <p:ext uri="{BB962C8B-B14F-4D97-AF65-F5344CB8AC3E}">
        <p14:creationId xmlns:p14="http://schemas.microsoft.com/office/powerpoint/2010/main" val="1550645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mtClean="0"/>
              <a:t>Fare clic per modificare stile</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7468428-5DDC-C94C-9641-1208ECEDE53F}" type="slidenum">
              <a:rPr lang="en-US"/>
              <a:pPr>
                <a:defRPr/>
              </a:pPr>
              <a:t>‹n.›</a:t>
            </a:fld>
            <a:endParaRPr lang="en-US"/>
          </a:p>
        </p:txBody>
      </p:sp>
    </p:spTree>
    <p:extLst>
      <p:ext uri="{BB962C8B-B14F-4D97-AF65-F5344CB8AC3E}">
        <p14:creationId xmlns:p14="http://schemas.microsoft.com/office/powerpoint/2010/main" val="1583859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CFA6707-C6A2-C840-8F13-166483007DD2}" type="slidenum">
              <a:rPr lang="en-US"/>
              <a:pPr>
                <a:defRPr/>
              </a:pPr>
              <a:t>‹n.›</a:t>
            </a:fld>
            <a:endParaRPr lang="en-US"/>
          </a:p>
        </p:txBody>
      </p:sp>
    </p:spTree>
    <p:extLst>
      <p:ext uri="{BB962C8B-B14F-4D97-AF65-F5344CB8AC3E}">
        <p14:creationId xmlns:p14="http://schemas.microsoft.com/office/powerpoint/2010/main" val="424980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en-US"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06C6E7-04AE-714E-8A17-0DBB1A11936C}" type="slidenum">
              <a:rPr lang="en-US"/>
              <a:pPr>
                <a:defRPr/>
              </a:pPr>
              <a:t>‹n.›</a:t>
            </a:fld>
            <a:endParaRPr lang="en-US"/>
          </a:p>
        </p:txBody>
      </p:sp>
    </p:spTree>
    <p:extLst>
      <p:ext uri="{BB962C8B-B14F-4D97-AF65-F5344CB8AC3E}">
        <p14:creationId xmlns:p14="http://schemas.microsoft.com/office/powerpoint/2010/main" val="2292320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en-US"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99398F9-024D-304C-AF57-DEF9965FF331}" type="slidenum">
              <a:rPr lang="en-US"/>
              <a:pPr>
                <a:defRPr/>
              </a:pPr>
              <a:t>‹n.›</a:t>
            </a:fld>
            <a:endParaRPr lang="en-US"/>
          </a:p>
        </p:txBody>
      </p:sp>
    </p:spTree>
    <p:extLst>
      <p:ext uri="{BB962C8B-B14F-4D97-AF65-F5344CB8AC3E}">
        <p14:creationId xmlns:p14="http://schemas.microsoft.com/office/powerpoint/2010/main" val="32017939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solidFill>
                  <a:schemeClr val="tx1"/>
                </a:solidFill>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a:solidFill>
                  <a:schemeClr val="tx1"/>
                </a:solidFill>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a:solidFill>
                  <a:schemeClr val="tx1"/>
                </a:solidFill>
                <a:cs typeface="+mn-cs"/>
              </a:defRPr>
            </a:lvl1pPr>
          </a:lstStyle>
          <a:p>
            <a:pPr>
              <a:defRPr/>
            </a:pPr>
            <a:fld id="{0209B958-0C70-CB47-A457-18691866E54F}"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image" Target="../media/image13.png"/><Relationship Id="rId5" Type="http://schemas.openxmlformats.org/officeDocument/2006/relationships/image" Target="../media/image14.jpeg"/><Relationship Id="rId6" Type="http://schemas.openxmlformats.org/officeDocument/2006/relationships/image" Target="../media/image15.jpeg"/><Relationship Id="rId7" Type="http://schemas.openxmlformats.org/officeDocument/2006/relationships/image" Target="../media/image16.jpeg"/><Relationship Id="rId8" Type="http://schemas.openxmlformats.org/officeDocument/2006/relationships/oleObject" Target="../embeddings/Foglio_di_lavoro_di_Excel_97_-_20041.xls"/><Relationship Id="rId9" Type="http://schemas.openxmlformats.org/officeDocument/2006/relationships/image" Target="../media/image12.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png"/><Relationship Id="rId5" Type="http://schemas.openxmlformats.org/officeDocument/2006/relationships/image" Target="../media/image22.jpg"/><Relationship Id="rId6" Type="http://schemas.openxmlformats.org/officeDocument/2006/relationships/image" Target="../media/image23.jpg"/><Relationship Id="rId1" Type="http://schemas.openxmlformats.org/officeDocument/2006/relationships/slideLayout" Target="../slideLayouts/slideLayout6.xml"/><Relationship Id="rId2"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4" Type="http://schemas.openxmlformats.org/officeDocument/2006/relationships/image" Target="../media/image26.jpg"/><Relationship Id="rId1" Type="http://schemas.openxmlformats.org/officeDocument/2006/relationships/slideLayout" Target="../slideLayouts/slideLayout6.xml"/><Relationship Id="rId2" Type="http://schemas.openxmlformats.org/officeDocument/2006/relationships/image" Target="../media/image2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jpeg"/><Relationship Id="rId3"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5" Type="http://schemas.openxmlformats.org/officeDocument/2006/relationships/image" Target="../media/image32.jpeg"/><Relationship Id="rId6" Type="http://schemas.openxmlformats.org/officeDocument/2006/relationships/image" Target="../media/image33.png"/><Relationship Id="rId1" Type="http://schemas.openxmlformats.org/officeDocument/2006/relationships/slideLayout" Target="../slideLayouts/slideLayout6.xml"/><Relationship Id="rId2" Type="http://schemas.openxmlformats.org/officeDocument/2006/relationships/image" Target="../media/image2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ng"/><Relationship Id="rId3" Type="http://schemas.openxmlformats.org/officeDocument/2006/relationships/image" Target="../media/image3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4" Type="http://schemas.openxmlformats.org/officeDocument/2006/relationships/image" Target="../media/image37.jpg"/><Relationship Id="rId5" Type="http://schemas.openxmlformats.org/officeDocument/2006/relationships/image" Target="../media/image38.jp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4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g"/><Relationship Id="rId4" Type="http://schemas.openxmlformats.org/officeDocument/2006/relationships/image" Target="../media/image44.jpg"/><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4" Type="http://schemas.openxmlformats.org/officeDocument/2006/relationships/image" Target="../media/image46.jpeg"/><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4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4" Type="http://schemas.openxmlformats.org/officeDocument/2006/relationships/image" Target="../media/image52.jpeg"/><Relationship Id="rId1" Type="http://schemas.openxmlformats.org/officeDocument/2006/relationships/slideLayout" Target="../slideLayouts/slideLayout6.xml"/><Relationship Id="rId2" Type="http://schemas.openxmlformats.org/officeDocument/2006/relationships/image" Target="../media/image5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7.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jpeg"/><Relationship Id="rId3" Type="http://schemas.openxmlformats.org/officeDocument/2006/relationships/image" Target="../media/image5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jpeg"/></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4" Type="http://schemas.openxmlformats.org/officeDocument/2006/relationships/image" Target="../media/image57.png"/><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4" Type="http://schemas.openxmlformats.org/officeDocument/2006/relationships/image" Target="../media/image59.png"/><Relationship Id="rId5" Type="http://schemas.openxmlformats.org/officeDocument/2006/relationships/image" Target="../media/image60.jpeg"/><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1.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2.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63.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6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65.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6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7.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8.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9.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0.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1.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72.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3.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image" Target="../media/image6.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5.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76.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7.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jpg"/></Relationships>
</file>

<file path=ppt/slides/_rels/slide56.xml.rels><?xml version="1.0" encoding="UTF-8" standalone="yes"?>
<Relationships xmlns="http://schemas.openxmlformats.org/package/2006/relationships"><Relationship Id="rId3" Type="http://schemas.openxmlformats.org/officeDocument/2006/relationships/image" Target="../media/image80.jpg"/><Relationship Id="rId4" Type="http://schemas.openxmlformats.org/officeDocument/2006/relationships/image" Target="../media/image81.png"/><Relationship Id="rId1" Type="http://schemas.openxmlformats.org/officeDocument/2006/relationships/slideLayout" Target="../slideLayouts/slideLayout6.xml"/><Relationship Id="rId2" Type="http://schemas.openxmlformats.org/officeDocument/2006/relationships/image" Target="../media/image7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2.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3.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7.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8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5.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6.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87.jpeg"/><Relationship Id="rId4" Type="http://schemas.openxmlformats.org/officeDocument/2006/relationships/image" Target="../media/image88.jpeg"/><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89.jpg"/></Relationships>
</file>

<file path=ppt/slides/_rels/slide66.xml.rels><?xml version="1.0" encoding="UTF-8" standalone="yes"?>
<Relationships xmlns="http://schemas.openxmlformats.org/package/2006/relationships"><Relationship Id="rId3" Type="http://schemas.openxmlformats.org/officeDocument/2006/relationships/hyperlink" Target="http://www.nobelprize.org/nobel_prizes/physics/laureates/1978/" TargetMode="External"/><Relationship Id="rId4" Type="http://schemas.openxmlformats.org/officeDocument/2006/relationships/hyperlink" Target="http://www.nobelprize.org/nobel_prizes/physics/laureates/1978/penzias-facts.html" TargetMode="External"/><Relationship Id="rId5" Type="http://schemas.openxmlformats.org/officeDocument/2006/relationships/hyperlink" Target="http://www.nobelprize.org/nobel_prizes/physics/laureates/1978/wilson-facts.html" TargetMode="External"/><Relationship Id="rId1" Type="http://schemas.openxmlformats.org/officeDocument/2006/relationships/slideLayout" Target="../slideLayouts/slideLayout6.xml"/><Relationship Id="rId2" Type="http://schemas.openxmlformats.org/officeDocument/2006/relationships/image" Target="../media/image90.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1.jpg"/></Relationships>
</file>

<file path=ppt/slides/_rels/slide68.xml.rels><?xml version="1.0" encoding="UTF-8" standalone="yes"?>
<Relationships xmlns="http://schemas.openxmlformats.org/package/2006/relationships"><Relationship Id="rId3" Type="http://schemas.openxmlformats.org/officeDocument/2006/relationships/hyperlink" Target="http://www.nobelprize.org/nobel_prizes/physics/laureates/2006/" TargetMode="External"/><Relationship Id="rId4" Type="http://schemas.openxmlformats.org/officeDocument/2006/relationships/hyperlink" Target="http://www.nobelprize.org/nobel_prizes/physics/laureates/2006/smoot-facts.html" TargetMode="External"/><Relationship Id="rId5" Type="http://schemas.openxmlformats.org/officeDocument/2006/relationships/hyperlink" Target="http://www.nobelprize.org/nobel_prizes/physics/laureates/2006/mather-facts.html" TargetMode="External"/><Relationship Id="rId6" Type="http://schemas.openxmlformats.org/officeDocument/2006/relationships/image" Target="../media/image93.jpg"/><Relationship Id="rId1" Type="http://schemas.openxmlformats.org/officeDocument/2006/relationships/slideLayout" Target="../slideLayouts/slideLayout7.xml"/><Relationship Id="rId2" Type="http://schemas.openxmlformats.org/officeDocument/2006/relationships/image" Target="../media/image92.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9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5.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7.png"/></Relationships>
</file>

<file path=ppt/slides/_rels/slide74.xml.rels><?xml version="1.0" encoding="UTF-8" standalone="yes"?>
<Relationships xmlns="http://schemas.openxmlformats.org/package/2006/relationships"><Relationship Id="rId3" Type="http://schemas.openxmlformats.org/officeDocument/2006/relationships/image" Target="../media/image99.jpg"/><Relationship Id="rId4" Type="http://schemas.openxmlformats.org/officeDocument/2006/relationships/image" Target="../media/image100.jpg"/><Relationship Id="rId1" Type="http://schemas.openxmlformats.org/officeDocument/2006/relationships/slideLayout" Target="../slideLayouts/slideLayout6.xml"/><Relationship Id="rId2" Type="http://schemas.openxmlformats.org/officeDocument/2006/relationships/image" Target="../media/image98.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1.jpg"/></Relationships>
</file>

<file path=ppt/slides/_rels/slide76.xml.rels><?xml version="1.0" encoding="UTF-8" standalone="yes"?>
<Relationships xmlns="http://schemas.openxmlformats.org/package/2006/relationships"><Relationship Id="rId3" Type="http://schemas.openxmlformats.org/officeDocument/2006/relationships/hyperlink" Target="http://www.nobelprize.org/nobel_prizes/physics/laureates/2011/" TargetMode="External"/><Relationship Id="rId4" Type="http://schemas.openxmlformats.org/officeDocument/2006/relationships/hyperlink" Target="http://www.nobelprize.org/nobel_prizes/physics/laureates/2011/perlmutter-facts.html" TargetMode="External"/><Relationship Id="rId5" Type="http://schemas.openxmlformats.org/officeDocument/2006/relationships/hyperlink" Target="http://www.nobelprize.org/nobel_prizes/physics/laureates/2011/schmidt-facts.html" TargetMode="External"/><Relationship Id="rId6" Type="http://schemas.openxmlformats.org/officeDocument/2006/relationships/hyperlink" Target="http://www.nobelprize.org/nobel_prizes/physics/laureates/2011/riess-facts.html" TargetMode="External"/><Relationship Id="rId1" Type="http://schemas.openxmlformats.org/officeDocument/2006/relationships/slideLayout" Target="../slideLayouts/slideLayout7.xml"/><Relationship Id="rId2" Type="http://schemas.openxmlformats.org/officeDocument/2006/relationships/image" Target="../media/image102.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3.jpeg"/></Relationships>
</file>

<file path=ppt/slides/_rels/slide78.xml.rels><?xml version="1.0" encoding="UTF-8" standalone="yes"?>
<Relationships xmlns="http://schemas.openxmlformats.org/package/2006/relationships"><Relationship Id="rId11" Type="http://schemas.openxmlformats.org/officeDocument/2006/relationships/hyperlink" Target="http://www.nobelprize.org/nobel_prizes/physics/laureates/1993/taylor-facts.html" TargetMode="External"/><Relationship Id="rId12" Type="http://schemas.openxmlformats.org/officeDocument/2006/relationships/hyperlink" Target="http://www.nobelprize.org/nobel_prizes/physics/laureates/1978/" TargetMode="External"/><Relationship Id="rId13" Type="http://schemas.openxmlformats.org/officeDocument/2006/relationships/hyperlink" Target="http://www.nobelprize.org/nobel_prizes/physics/laureates/1978/penzias-facts.html" TargetMode="External"/><Relationship Id="rId14" Type="http://schemas.openxmlformats.org/officeDocument/2006/relationships/hyperlink" Target="http://www.nobelprize.org/nobel_prizes/physics/laureates/1978/wilson-facts.html" TargetMode="External"/><Relationship Id="rId15" Type="http://schemas.openxmlformats.org/officeDocument/2006/relationships/hyperlink" Target="http://www.nobelprize.org/nobel_prizes/physics/laureates/1936/" TargetMode="External"/><Relationship Id="rId16" Type="http://schemas.openxmlformats.org/officeDocument/2006/relationships/hyperlink" Target="http://www.nobelprize.org/nobel_prizes/physics/laureates/1936/hess-facts.html" TargetMode="External"/><Relationship Id="rId1" Type="http://schemas.openxmlformats.org/officeDocument/2006/relationships/slideLayout" Target="../slideLayouts/slideLayout6.xml"/><Relationship Id="rId2" Type="http://schemas.openxmlformats.org/officeDocument/2006/relationships/hyperlink" Target="http://www.nobelprize.org/nobel_prizes/physics/laureates/2011/" TargetMode="External"/><Relationship Id="rId3" Type="http://schemas.openxmlformats.org/officeDocument/2006/relationships/hyperlink" Target="http://www.nobelprize.org/nobel_prizes/physics/laureates/2011/perlmutter-facts.html" TargetMode="External"/><Relationship Id="rId4" Type="http://schemas.openxmlformats.org/officeDocument/2006/relationships/hyperlink" Target="http://www.nobelprize.org/nobel_prizes/physics/laureates/2011/schmidt-facts.html" TargetMode="External"/><Relationship Id="rId5" Type="http://schemas.openxmlformats.org/officeDocument/2006/relationships/hyperlink" Target="http://www.nobelprize.org/nobel_prizes/physics/laureates/2011/riess-facts.html" TargetMode="External"/><Relationship Id="rId6" Type="http://schemas.openxmlformats.org/officeDocument/2006/relationships/hyperlink" Target="http://www.nobelprize.org/nobel_prizes/physics/laureates/2006/" TargetMode="External"/><Relationship Id="rId7" Type="http://schemas.openxmlformats.org/officeDocument/2006/relationships/hyperlink" Target="http://www.nobelprize.org/nobel_prizes/physics/laureates/2006/mather-facts.html" TargetMode="External"/><Relationship Id="rId8" Type="http://schemas.openxmlformats.org/officeDocument/2006/relationships/hyperlink" Target="http://www.nobelprize.org/nobel_prizes/physics/laureates/2006/smoot-facts.html" TargetMode="External"/><Relationship Id="rId9" Type="http://schemas.openxmlformats.org/officeDocument/2006/relationships/hyperlink" Target="http://www.nobelprize.org/nobel_prizes/physics/laureates/1993/" TargetMode="External"/><Relationship Id="rId10" Type="http://schemas.openxmlformats.org/officeDocument/2006/relationships/hyperlink" Target="http://www.nobelprize.org/nobel_prizes/physics/laureates/1993/hulse-facts.html"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eg"/><Relationship Id="rId3" Type="http://schemas.openxmlformats.org/officeDocument/2006/relationships/image" Target="../media/image10.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4.png"/><Relationship Id="rId3" Type="http://schemas.openxmlformats.org/officeDocument/2006/relationships/image" Target="../media/image10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338" name="Picture 4" descr="900 Osservator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02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title"/>
          </p:nvPr>
        </p:nvSpPr>
        <p:spPr>
          <a:xfrm>
            <a:off x="609600" y="76200"/>
            <a:ext cx="8229600" cy="1143000"/>
          </a:xfrm>
        </p:spPr>
        <p:txBody>
          <a:bodyPr/>
          <a:lstStyle/>
          <a:p>
            <a:pPr eaLnBrk="1" hangingPunct="1">
              <a:defRPr/>
            </a:pPr>
            <a:r>
              <a:rPr lang="it-IT" sz="3200" dirty="0" smtClean="0">
                <a:latin typeface="Century Schoolbook" charset="0"/>
                <a:cs typeface="+mj-cs"/>
              </a:rPr>
              <a:t>Società  Astronomica G.V. </a:t>
            </a:r>
            <a:r>
              <a:rPr lang="it-IT" sz="3200" dirty="0" err="1" smtClean="0">
                <a:latin typeface="Century Schoolbook" charset="0"/>
                <a:cs typeface="+mj-cs"/>
              </a:rPr>
              <a:t>Schiaparelli</a:t>
            </a:r>
            <a:endParaRPr lang="en-US" sz="3200" dirty="0" smtClean="0">
              <a:latin typeface="Century Schoolbook" charset="0"/>
              <a:cs typeface="+mj-cs"/>
            </a:endParaRPr>
          </a:p>
        </p:txBody>
      </p:sp>
      <p:sp>
        <p:nvSpPr>
          <p:cNvPr id="2" name="Rettangolo 1"/>
          <p:cNvSpPr/>
          <p:nvPr/>
        </p:nvSpPr>
        <p:spPr>
          <a:xfrm>
            <a:off x="3048000" y="6336268"/>
            <a:ext cx="3480440" cy="369332"/>
          </a:xfrm>
          <a:prstGeom prst="rect">
            <a:avLst/>
          </a:prstGeom>
        </p:spPr>
        <p:txBody>
          <a:bodyPr wrap="none">
            <a:spAutoFit/>
          </a:bodyPr>
          <a:lstStyle/>
          <a:p>
            <a:r>
              <a:rPr lang="it-IT" dirty="0" smtClean="0">
                <a:solidFill>
                  <a:schemeClr val="accent3">
                    <a:lumMod val="75000"/>
                  </a:schemeClr>
                </a:solidFill>
                <a:latin typeface="Century Schoolbook" charset="0"/>
              </a:rPr>
              <a:t>Sala Montanari, 6 giugno 2014</a:t>
            </a:r>
            <a:endParaRPr lang="it-IT" dirty="0">
              <a:solidFill>
                <a:schemeClr val="accent3">
                  <a:lumMod val="75000"/>
                </a:schemeClr>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ttangolo 3"/>
          <p:cNvSpPr/>
          <p:nvPr/>
        </p:nvSpPr>
        <p:spPr>
          <a:xfrm>
            <a:off x="609600" y="894576"/>
            <a:ext cx="8077200" cy="5201424"/>
          </a:xfrm>
          <a:prstGeom prst="rect">
            <a:avLst/>
          </a:prstGeom>
        </p:spPr>
        <p:txBody>
          <a:bodyPr wrap="square">
            <a:spAutoFit/>
          </a:bodyPr>
          <a:lstStyle/>
          <a:p>
            <a:r>
              <a:rPr lang="en-US" sz="2800" dirty="0" err="1" smtClean="0">
                <a:solidFill>
                  <a:schemeClr val="accent1">
                    <a:lumMod val="75000"/>
                  </a:schemeClr>
                </a:solidFill>
                <a:latin typeface="Times New Roman"/>
                <a:cs typeface="Times New Roman"/>
              </a:rPr>
              <a:t>Tra</a:t>
            </a:r>
            <a:r>
              <a:rPr lang="en-US" sz="2800" dirty="0" smtClean="0">
                <a:solidFill>
                  <a:schemeClr val="accent1">
                    <a:lumMod val="75000"/>
                  </a:schemeClr>
                </a:solidFill>
                <a:latin typeface="Times New Roman"/>
                <a:cs typeface="Times New Roman"/>
              </a:rPr>
              <a:t> </a:t>
            </a:r>
            <a:r>
              <a:rPr lang="it-IT" sz="2800" dirty="0">
                <a:solidFill>
                  <a:schemeClr val="accent1">
                    <a:lumMod val="75000"/>
                  </a:schemeClr>
                </a:solidFill>
                <a:latin typeface="Times New Roman"/>
                <a:cs typeface="Times New Roman"/>
              </a:rPr>
              <a:t>i</a:t>
            </a:r>
            <a:r>
              <a:rPr lang="en-US" sz="2800" dirty="0" smtClean="0">
                <a:solidFill>
                  <a:schemeClr val="accent1">
                    <a:lumMod val="75000"/>
                  </a:schemeClr>
                </a:solidFill>
                <a:latin typeface="Times New Roman"/>
                <a:cs typeface="Times New Roman"/>
              </a:rPr>
              <a:t> </a:t>
            </a:r>
            <a:r>
              <a:rPr lang="en-US" sz="2800" dirty="0" err="1">
                <a:solidFill>
                  <a:schemeClr val="accent1">
                    <a:lumMod val="75000"/>
                  </a:schemeClr>
                </a:solidFill>
                <a:latin typeface="Times New Roman"/>
                <a:cs typeface="Times New Roman"/>
              </a:rPr>
              <a:t>mondi</a:t>
            </a:r>
            <a:r>
              <a:rPr lang="en-US" sz="2800" dirty="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ipotizzati</a:t>
            </a:r>
            <a:r>
              <a:rPr lang="en-US" sz="2800" dirty="0" smtClean="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dalle</a:t>
            </a:r>
            <a:r>
              <a:rPr lang="en-US" sz="2800" dirty="0" smtClean="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teorie</a:t>
            </a:r>
            <a:r>
              <a:rPr lang="en-US" sz="2800" dirty="0" smtClean="0">
                <a:solidFill>
                  <a:schemeClr val="accent1">
                    <a:lumMod val="75000"/>
                  </a:schemeClr>
                </a:solidFill>
                <a:latin typeface="Times New Roman"/>
                <a:cs typeface="Times New Roman"/>
              </a:rPr>
              <a:t>, </a:t>
            </a:r>
            <a:r>
              <a:rPr lang="en-US" sz="2800" dirty="0">
                <a:solidFill>
                  <a:schemeClr val="accent1">
                    <a:lumMod val="75000"/>
                  </a:schemeClr>
                </a:solidFill>
                <a:latin typeface="Times New Roman"/>
                <a:cs typeface="Times New Roman"/>
              </a:rPr>
              <a:t>le </a:t>
            </a:r>
            <a:r>
              <a:rPr lang="en-US" sz="2800" dirty="0" err="1">
                <a:solidFill>
                  <a:schemeClr val="accent1">
                    <a:lumMod val="75000"/>
                  </a:schemeClr>
                </a:solidFill>
                <a:latin typeface="Times New Roman"/>
                <a:cs typeface="Times New Roman"/>
              </a:rPr>
              <a:t>osservazioni</a:t>
            </a:r>
            <a:r>
              <a:rPr lang="en-US" sz="2800" dirty="0">
                <a:solidFill>
                  <a:schemeClr val="accent1">
                    <a:lumMod val="75000"/>
                  </a:schemeClr>
                </a:solidFill>
                <a:latin typeface="Times New Roman"/>
                <a:cs typeface="Times New Roman"/>
              </a:rPr>
              <a:t> di Hubble col </a:t>
            </a:r>
            <a:r>
              <a:rPr lang="en-US" sz="2800" dirty="0" err="1">
                <a:solidFill>
                  <a:schemeClr val="accent1">
                    <a:lumMod val="75000"/>
                  </a:schemeClr>
                </a:solidFill>
                <a:latin typeface="Times New Roman"/>
                <a:cs typeface="Times New Roman"/>
              </a:rPr>
              <a:t>telescopio</a:t>
            </a:r>
            <a:r>
              <a:rPr lang="en-US" sz="2800" dirty="0">
                <a:solidFill>
                  <a:schemeClr val="accent1">
                    <a:lumMod val="75000"/>
                  </a:schemeClr>
                </a:solidFill>
                <a:latin typeface="Times New Roman"/>
                <a:cs typeface="Times New Roman"/>
              </a:rPr>
              <a:t> </a:t>
            </a:r>
            <a:r>
              <a:rPr lang="en-US" sz="2800" dirty="0" err="1">
                <a:solidFill>
                  <a:schemeClr val="accent1">
                    <a:lumMod val="75000"/>
                  </a:schemeClr>
                </a:solidFill>
                <a:latin typeface="Times New Roman"/>
                <a:cs typeface="Times New Roman"/>
              </a:rPr>
              <a:t>piu</a:t>
            </a:r>
            <a:r>
              <a:rPr lang="en-US" sz="2800" dirty="0">
                <a:solidFill>
                  <a:schemeClr val="accent1">
                    <a:lumMod val="75000"/>
                  </a:schemeClr>
                </a:solidFill>
                <a:latin typeface="Times New Roman"/>
                <a:cs typeface="Times New Roman"/>
              </a:rPr>
              <a:t>` </a:t>
            </a:r>
            <a:r>
              <a:rPr lang="en-US" sz="2800" dirty="0" err="1">
                <a:solidFill>
                  <a:schemeClr val="accent1">
                    <a:lumMod val="75000"/>
                  </a:schemeClr>
                </a:solidFill>
                <a:latin typeface="Times New Roman"/>
                <a:cs typeface="Times New Roman"/>
              </a:rPr>
              <a:t>potente</a:t>
            </a:r>
            <a:r>
              <a:rPr lang="en-US" sz="2800" dirty="0">
                <a:solidFill>
                  <a:schemeClr val="accent1">
                    <a:lumMod val="75000"/>
                  </a:schemeClr>
                </a:solidFill>
                <a:latin typeface="Times New Roman"/>
                <a:cs typeface="Times New Roman"/>
              </a:rPr>
              <a:t> del </a:t>
            </a:r>
            <a:r>
              <a:rPr lang="en-US" sz="2800" dirty="0" err="1">
                <a:solidFill>
                  <a:schemeClr val="accent1">
                    <a:lumMod val="75000"/>
                  </a:schemeClr>
                </a:solidFill>
                <a:latin typeface="Times New Roman"/>
                <a:cs typeface="Times New Roman"/>
              </a:rPr>
              <a:t>mondo</a:t>
            </a:r>
            <a:r>
              <a:rPr lang="en-US" sz="2800" dirty="0">
                <a:solidFill>
                  <a:schemeClr val="accent1">
                    <a:lumMod val="75000"/>
                  </a:schemeClr>
                </a:solidFill>
                <a:latin typeface="Times New Roman"/>
                <a:cs typeface="Times New Roman"/>
              </a:rPr>
              <a:t> </a:t>
            </a:r>
            <a:r>
              <a:rPr lang="en-US" sz="2800" dirty="0" err="1">
                <a:solidFill>
                  <a:schemeClr val="accent1">
                    <a:lumMod val="75000"/>
                  </a:schemeClr>
                </a:solidFill>
                <a:latin typeface="Times New Roman"/>
                <a:cs typeface="Times New Roman"/>
              </a:rPr>
              <a:t>hanno</a:t>
            </a:r>
            <a:r>
              <a:rPr lang="en-US" sz="2800" dirty="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selezionato</a:t>
            </a:r>
            <a:r>
              <a:rPr lang="en-US" sz="2800" dirty="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il</a:t>
            </a:r>
            <a:r>
              <a:rPr lang="en-US" sz="2800" b="1" dirty="0" smtClean="0">
                <a:solidFill>
                  <a:srgbClr val="FF0000"/>
                </a:solidFill>
                <a:latin typeface="Times New Roman"/>
                <a:cs typeface="Times New Roman"/>
              </a:rPr>
              <a:t> BIG-BANG</a:t>
            </a:r>
            <a:r>
              <a:rPr lang="en-US" sz="2800" dirty="0" smtClean="0">
                <a:solidFill>
                  <a:schemeClr val="accent1">
                    <a:lumMod val="75000"/>
                  </a:schemeClr>
                </a:solidFill>
                <a:latin typeface="Times New Roman"/>
                <a:cs typeface="Times New Roman"/>
              </a:rPr>
              <a:t>: </a:t>
            </a:r>
            <a:r>
              <a:rPr lang="en-US" sz="2800" dirty="0" err="1">
                <a:solidFill>
                  <a:schemeClr val="bg1"/>
                </a:solidFill>
                <a:latin typeface="Times New Roman"/>
                <a:cs typeface="Times New Roman"/>
              </a:rPr>
              <a:t>l’universo</a:t>
            </a:r>
            <a:r>
              <a:rPr lang="en-US" sz="2800" dirty="0">
                <a:solidFill>
                  <a:schemeClr val="bg1"/>
                </a:solidFill>
                <a:latin typeface="Times New Roman"/>
                <a:cs typeface="Times New Roman"/>
              </a:rPr>
              <a:t> </a:t>
            </a:r>
            <a:r>
              <a:rPr lang="en-US" sz="2800" dirty="0" err="1">
                <a:solidFill>
                  <a:schemeClr val="bg1"/>
                </a:solidFill>
                <a:latin typeface="Times New Roman"/>
                <a:cs typeface="Times New Roman"/>
              </a:rPr>
              <a:t>si</a:t>
            </a:r>
            <a:r>
              <a:rPr lang="en-US" sz="2800" dirty="0">
                <a:solidFill>
                  <a:schemeClr val="bg1"/>
                </a:solidFill>
                <a:latin typeface="Times New Roman"/>
                <a:cs typeface="Times New Roman"/>
              </a:rPr>
              <a:t> </a:t>
            </a:r>
            <a:r>
              <a:rPr lang="en-US" sz="2800" dirty="0" err="1">
                <a:solidFill>
                  <a:schemeClr val="bg1"/>
                </a:solidFill>
                <a:latin typeface="Times New Roman"/>
                <a:cs typeface="Times New Roman"/>
              </a:rPr>
              <a:t>espande</a:t>
            </a:r>
            <a:r>
              <a:rPr lang="en-US" sz="2800" dirty="0">
                <a:solidFill>
                  <a:schemeClr val="bg1"/>
                </a:solidFill>
                <a:latin typeface="Times New Roman"/>
                <a:cs typeface="Times New Roman"/>
              </a:rPr>
              <a:t>! </a:t>
            </a:r>
            <a:endParaRPr lang="en-US" sz="2800" dirty="0" smtClean="0">
              <a:solidFill>
                <a:schemeClr val="bg1"/>
              </a:solidFill>
              <a:latin typeface="Times New Roman"/>
              <a:cs typeface="Times New Roman"/>
            </a:endParaRPr>
          </a:p>
          <a:p>
            <a:endParaRPr lang="it-IT" sz="2800" dirty="0">
              <a:solidFill>
                <a:schemeClr val="accent1">
                  <a:lumMod val="75000"/>
                </a:schemeClr>
              </a:solidFill>
              <a:latin typeface="Times New Roman"/>
              <a:cs typeface="Times New Roman"/>
            </a:endParaRPr>
          </a:p>
          <a:p>
            <a:r>
              <a:rPr lang="en-US" sz="2800" dirty="0" err="1">
                <a:solidFill>
                  <a:schemeClr val="accent1">
                    <a:lumMod val="75000"/>
                  </a:schemeClr>
                </a:solidFill>
                <a:latin typeface="Times New Roman"/>
                <a:cs typeface="Times New Roman"/>
              </a:rPr>
              <a:t>D</a:t>
            </a:r>
            <a:r>
              <a:rPr lang="en-US" sz="2800" dirty="0" err="1" smtClean="0">
                <a:solidFill>
                  <a:schemeClr val="accent1">
                    <a:lumMod val="75000"/>
                  </a:schemeClr>
                </a:solidFill>
                <a:latin typeface="Times New Roman"/>
                <a:cs typeface="Times New Roman"/>
              </a:rPr>
              <a:t>opo</a:t>
            </a:r>
            <a:r>
              <a:rPr lang="en-US" sz="2800" dirty="0" smtClean="0">
                <a:solidFill>
                  <a:schemeClr val="accent1">
                    <a:lumMod val="75000"/>
                  </a:schemeClr>
                </a:solidFill>
                <a:latin typeface="Times New Roman"/>
                <a:cs typeface="Times New Roman"/>
              </a:rPr>
              <a:t> </a:t>
            </a:r>
            <a:r>
              <a:rPr lang="en-US" sz="2800" dirty="0">
                <a:solidFill>
                  <a:schemeClr val="accent1">
                    <a:lumMod val="75000"/>
                  </a:schemeClr>
                </a:solidFill>
                <a:latin typeface="Times New Roman"/>
                <a:cs typeface="Times New Roman"/>
              </a:rPr>
              <a:t>Hubble </a:t>
            </a:r>
            <a:r>
              <a:rPr lang="en-US" sz="2800" dirty="0" err="1" smtClean="0">
                <a:solidFill>
                  <a:schemeClr val="accent1">
                    <a:lumMod val="75000"/>
                  </a:schemeClr>
                </a:solidFill>
                <a:latin typeface="Times New Roman"/>
                <a:cs typeface="Times New Roman"/>
              </a:rPr>
              <a:t>sono</a:t>
            </a:r>
            <a:r>
              <a:rPr lang="en-US" sz="2800" dirty="0" smtClean="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avvenute</a:t>
            </a:r>
            <a:r>
              <a:rPr lang="en-US" sz="2800" dirty="0" smtClean="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nuove</a:t>
            </a:r>
            <a:r>
              <a:rPr lang="en-US" sz="2800" dirty="0" smtClean="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scoperte</a:t>
            </a:r>
            <a:r>
              <a:rPr lang="en-US" sz="2800" dirty="0" smtClean="0">
                <a:solidFill>
                  <a:schemeClr val="accent1">
                    <a:lumMod val="75000"/>
                  </a:schemeClr>
                </a:solidFill>
                <a:latin typeface="Times New Roman"/>
                <a:cs typeface="Times New Roman"/>
              </a:rPr>
              <a:t>. </a:t>
            </a:r>
          </a:p>
          <a:p>
            <a:r>
              <a:rPr lang="it-IT" sz="2800" dirty="0" smtClean="0">
                <a:solidFill>
                  <a:schemeClr val="accent1">
                    <a:lumMod val="75000"/>
                  </a:schemeClr>
                </a:solidFill>
                <a:latin typeface="Times New Roman"/>
                <a:cs typeface="Times New Roman"/>
              </a:rPr>
              <a:t>I</a:t>
            </a:r>
            <a:r>
              <a:rPr lang="en-US" sz="2800" dirty="0" smtClean="0">
                <a:solidFill>
                  <a:schemeClr val="accent1">
                    <a:lumMod val="75000"/>
                  </a:schemeClr>
                </a:solidFill>
                <a:latin typeface="Times New Roman"/>
                <a:cs typeface="Times New Roman"/>
              </a:rPr>
              <a:t>l </a:t>
            </a:r>
            <a:r>
              <a:rPr lang="en-US" sz="2800" dirty="0" err="1">
                <a:solidFill>
                  <a:schemeClr val="accent1">
                    <a:lumMod val="75000"/>
                  </a:schemeClr>
                </a:solidFill>
                <a:latin typeface="Times New Roman"/>
                <a:cs typeface="Times New Roman"/>
              </a:rPr>
              <a:t>nostro</a:t>
            </a:r>
            <a:r>
              <a:rPr lang="en-US" sz="2800" dirty="0">
                <a:solidFill>
                  <a:schemeClr val="accent1">
                    <a:lumMod val="75000"/>
                  </a:schemeClr>
                </a:solidFill>
                <a:latin typeface="Times New Roman"/>
                <a:cs typeface="Times New Roman"/>
              </a:rPr>
              <a:t> </a:t>
            </a:r>
            <a:r>
              <a:rPr lang="en-US" sz="2800" dirty="0" err="1">
                <a:solidFill>
                  <a:schemeClr val="accent1">
                    <a:lumMod val="75000"/>
                  </a:schemeClr>
                </a:solidFill>
                <a:latin typeface="Times New Roman"/>
                <a:cs typeface="Times New Roman"/>
              </a:rPr>
              <a:t>universo</a:t>
            </a:r>
            <a:r>
              <a:rPr lang="en-US" sz="2800" dirty="0">
                <a:solidFill>
                  <a:schemeClr val="accent1">
                    <a:lumMod val="75000"/>
                  </a:schemeClr>
                </a:solidFill>
                <a:latin typeface="Times New Roman"/>
                <a:cs typeface="Times New Roman"/>
              </a:rPr>
              <a:t> </a:t>
            </a:r>
            <a:r>
              <a:rPr lang="en-US" sz="2800" dirty="0" smtClean="0">
                <a:solidFill>
                  <a:schemeClr val="accent1">
                    <a:lumMod val="75000"/>
                  </a:schemeClr>
                </a:solidFill>
                <a:latin typeface="Times New Roman"/>
                <a:cs typeface="Times New Roman"/>
              </a:rPr>
              <a:t>e</a:t>
            </a:r>
            <a:r>
              <a:rPr lang="en-US" sz="2800" dirty="0">
                <a:solidFill>
                  <a:schemeClr val="accent1">
                    <a:lumMod val="75000"/>
                  </a:schemeClr>
                </a:solidFill>
                <a:latin typeface="Times New Roman"/>
                <a:cs typeface="Times New Roman"/>
              </a:rPr>
              <a:t>` </a:t>
            </a:r>
            <a:r>
              <a:rPr lang="en-US" sz="2800" dirty="0" err="1">
                <a:solidFill>
                  <a:schemeClr val="accent1">
                    <a:lumMod val="75000"/>
                  </a:schemeClr>
                </a:solidFill>
                <a:latin typeface="Times New Roman"/>
                <a:cs typeface="Times New Roman"/>
              </a:rPr>
              <a:t>pieno</a:t>
            </a:r>
            <a:r>
              <a:rPr lang="en-US" sz="2800" dirty="0">
                <a:solidFill>
                  <a:schemeClr val="accent1">
                    <a:lumMod val="75000"/>
                  </a:schemeClr>
                </a:solidFill>
                <a:latin typeface="Times New Roman"/>
                <a:cs typeface="Times New Roman"/>
              </a:rPr>
              <a:t> di </a:t>
            </a:r>
            <a:r>
              <a:rPr lang="en-US" sz="2800" dirty="0" err="1">
                <a:solidFill>
                  <a:schemeClr val="accent1">
                    <a:lumMod val="75000"/>
                  </a:schemeClr>
                </a:solidFill>
                <a:latin typeface="Times New Roman"/>
                <a:cs typeface="Times New Roman"/>
              </a:rPr>
              <a:t>materia</a:t>
            </a:r>
            <a:r>
              <a:rPr lang="en-US" sz="2800" dirty="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oscura</a:t>
            </a:r>
            <a:r>
              <a:rPr lang="en-US" sz="2800" dirty="0" smtClean="0">
                <a:solidFill>
                  <a:schemeClr val="accent1">
                    <a:lumMod val="75000"/>
                  </a:schemeClr>
                </a:solidFill>
                <a:latin typeface="Times New Roman"/>
                <a:cs typeface="Times New Roman"/>
              </a:rPr>
              <a:t> </a:t>
            </a:r>
          </a:p>
          <a:p>
            <a:r>
              <a:rPr lang="en-US" sz="2800" dirty="0" err="1" smtClean="0">
                <a:solidFill>
                  <a:schemeClr val="accent1">
                    <a:lumMod val="75000"/>
                  </a:schemeClr>
                </a:solidFill>
                <a:latin typeface="Times New Roman"/>
                <a:cs typeface="Times New Roman"/>
              </a:rPr>
              <a:t>ed</a:t>
            </a:r>
            <a:r>
              <a:rPr lang="en-US" sz="2800" dirty="0" smtClean="0">
                <a:solidFill>
                  <a:schemeClr val="accent1">
                    <a:lumMod val="75000"/>
                  </a:schemeClr>
                </a:solidFill>
                <a:latin typeface="Times New Roman"/>
                <a:cs typeface="Times New Roman"/>
              </a:rPr>
              <a:t> </a:t>
            </a:r>
            <a:r>
              <a:rPr lang="en-US" sz="2800" dirty="0" err="1">
                <a:solidFill>
                  <a:schemeClr val="accent1">
                    <a:lumMod val="75000"/>
                  </a:schemeClr>
                </a:solidFill>
                <a:latin typeface="Times New Roman"/>
                <a:cs typeface="Times New Roman"/>
              </a:rPr>
              <a:t>energia</a:t>
            </a:r>
            <a:r>
              <a:rPr lang="en-US" sz="2800" dirty="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oscura</a:t>
            </a:r>
            <a:r>
              <a:rPr lang="en-US" sz="2800" dirty="0" smtClean="0">
                <a:solidFill>
                  <a:schemeClr val="accent1">
                    <a:lumMod val="75000"/>
                  </a:schemeClr>
                </a:solidFill>
                <a:latin typeface="Times New Roman"/>
                <a:cs typeface="Times New Roman"/>
              </a:rPr>
              <a:t>:</a:t>
            </a:r>
            <a:r>
              <a:rPr lang="en-US" sz="2800" dirty="0">
                <a:solidFill>
                  <a:schemeClr val="accent1">
                    <a:lumMod val="75000"/>
                  </a:schemeClr>
                </a:solidFill>
                <a:latin typeface="Times New Roman"/>
                <a:cs typeface="Times New Roman"/>
              </a:rPr>
              <a:t> </a:t>
            </a:r>
            <a:r>
              <a:rPr lang="en-US" sz="2800" dirty="0" err="1" smtClean="0">
                <a:solidFill>
                  <a:schemeClr val="bg1"/>
                </a:solidFill>
                <a:latin typeface="Times New Roman"/>
                <a:cs typeface="Times New Roman"/>
              </a:rPr>
              <a:t>l’espansione</a:t>
            </a:r>
            <a:r>
              <a:rPr lang="en-US" sz="2800" dirty="0" smtClean="0">
                <a:solidFill>
                  <a:schemeClr val="bg1"/>
                </a:solidFill>
                <a:latin typeface="Times New Roman"/>
                <a:cs typeface="Times New Roman"/>
              </a:rPr>
              <a:t> </a:t>
            </a:r>
            <a:r>
              <a:rPr lang="en-US" sz="2800" dirty="0" err="1" smtClean="0">
                <a:solidFill>
                  <a:schemeClr val="bg1"/>
                </a:solidFill>
                <a:latin typeface="Times New Roman"/>
                <a:cs typeface="Times New Roman"/>
              </a:rPr>
              <a:t>accelera</a:t>
            </a:r>
            <a:r>
              <a:rPr lang="en-US" sz="2800" dirty="0" smtClean="0">
                <a:solidFill>
                  <a:schemeClr val="bg1"/>
                </a:solidFill>
                <a:latin typeface="Times New Roman"/>
                <a:cs typeface="Times New Roman"/>
              </a:rPr>
              <a:t>! </a:t>
            </a:r>
            <a:r>
              <a:rPr lang="en-US" sz="2800" dirty="0" smtClean="0">
                <a:solidFill>
                  <a:schemeClr val="accent1">
                    <a:lumMod val="75000"/>
                  </a:schemeClr>
                </a:solidFill>
                <a:latin typeface="Times New Roman"/>
                <a:cs typeface="Times New Roman"/>
              </a:rPr>
              <a:t> </a:t>
            </a:r>
            <a:endParaRPr lang="it-IT" sz="2800" dirty="0">
              <a:solidFill>
                <a:schemeClr val="accent1">
                  <a:lumMod val="75000"/>
                </a:schemeClr>
              </a:solidFill>
              <a:latin typeface="Times New Roman"/>
              <a:cs typeface="Times New Roman"/>
            </a:endParaRPr>
          </a:p>
          <a:p>
            <a:endParaRPr lang="en-US" sz="2800" dirty="0" smtClean="0">
              <a:solidFill>
                <a:schemeClr val="accent1">
                  <a:lumMod val="75000"/>
                </a:schemeClr>
              </a:solidFill>
              <a:latin typeface="Times New Roman"/>
              <a:cs typeface="Times New Roman"/>
            </a:endParaRPr>
          </a:p>
          <a:p>
            <a:r>
              <a:rPr lang="en-US" sz="2800" dirty="0" err="1" smtClean="0">
                <a:solidFill>
                  <a:schemeClr val="accent1">
                    <a:lumMod val="75000"/>
                  </a:schemeClr>
                </a:solidFill>
                <a:latin typeface="Times New Roman"/>
                <a:cs typeface="Times New Roman"/>
              </a:rPr>
              <a:t>Ogni</a:t>
            </a:r>
            <a:r>
              <a:rPr lang="en-US" sz="2800" dirty="0" smtClean="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mese</a:t>
            </a:r>
            <a:r>
              <a:rPr lang="en-US" sz="2800" dirty="0" smtClean="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arXiv.org</a:t>
            </a:r>
            <a:r>
              <a:rPr lang="en-US" sz="2800" dirty="0" smtClean="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sforna</a:t>
            </a:r>
            <a:r>
              <a:rPr lang="en-US" sz="2800" dirty="0" smtClean="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migliaia</a:t>
            </a:r>
            <a:r>
              <a:rPr lang="en-US" sz="2800" dirty="0" smtClean="0">
                <a:solidFill>
                  <a:schemeClr val="accent1">
                    <a:lumMod val="75000"/>
                  </a:schemeClr>
                </a:solidFill>
                <a:latin typeface="Times New Roman"/>
                <a:cs typeface="Times New Roman"/>
              </a:rPr>
              <a:t> </a:t>
            </a:r>
            <a:r>
              <a:rPr lang="en-US" sz="2800" dirty="0">
                <a:solidFill>
                  <a:schemeClr val="accent1">
                    <a:lumMod val="75000"/>
                  </a:schemeClr>
                </a:solidFill>
                <a:latin typeface="Times New Roman"/>
                <a:cs typeface="Times New Roman"/>
              </a:rPr>
              <a:t>di </a:t>
            </a:r>
            <a:r>
              <a:rPr lang="en-US" sz="2800" dirty="0" err="1">
                <a:solidFill>
                  <a:schemeClr val="accent1">
                    <a:lumMod val="75000"/>
                  </a:schemeClr>
                </a:solidFill>
                <a:latin typeface="Times New Roman"/>
                <a:cs typeface="Times New Roman"/>
              </a:rPr>
              <a:t>articoli</a:t>
            </a:r>
            <a:r>
              <a:rPr lang="en-US" sz="2800" dirty="0">
                <a:solidFill>
                  <a:schemeClr val="accent1">
                    <a:lumMod val="75000"/>
                  </a:schemeClr>
                </a:solidFill>
                <a:latin typeface="Times New Roman"/>
                <a:cs typeface="Times New Roman"/>
              </a:rPr>
              <a:t> di </a:t>
            </a:r>
            <a:r>
              <a:rPr lang="en-US" sz="2800" dirty="0" err="1">
                <a:solidFill>
                  <a:schemeClr val="accent1">
                    <a:lumMod val="75000"/>
                  </a:schemeClr>
                </a:solidFill>
                <a:latin typeface="Times New Roman"/>
                <a:cs typeface="Times New Roman"/>
              </a:rPr>
              <a:t>ricerca</a:t>
            </a:r>
            <a:r>
              <a:rPr lang="en-US" sz="2800" dirty="0">
                <a:solidFill>
                  <a:schemeClr val="accent1">
                    <a:lumMod val="75000"/>
                  </a:schemeClr>
                </a:solidFill>
                <a:latin typeface="Times New Roman"/>
                <a:cs typeface="Times New Roman"/>
              </a:rPr>
              <a:t> di </a:t>
            </a:r>
            <a:r>
              <a:rPr lang="en-US" sz="2800" dirty="0" err="1">
                <a:solidFill>
                  <a:schemeClr val="accent1">
                    <a:lumMod val="75000"/>
                  </a:schemeClr>
                </a:solidFill>
                <a:latin typeface="Times New Roman"/>
                <a:cs typeface="Times New Roman"/>
              </a:rPr>
              <a:t>fisica</a:t>
            </a:r>
            <a:r>
              <a:rPr lang="en-US" sz="2800" dirty="0">
                <a:solidFill>
                  <a:schemeClr val="accent1">
                    <a:lumMod val="75000"/>
                  </a:schemeClr>
                </a:solidFill>
                <a:latin typeface="Times New Roman"/>
                <a:cs typeface="Times New Roman"/>
              </a:rPr>
              <a:t> </a:t>
            </a:r>
            <a:r>
              <a:rPr lang="en-US" sz="2800" dirty="0" err="1">
                <a:solidFill>
                  <a:schemeClr val="accent1">
                    <a:lumMod val="75000"/>
                  </a:schemeClr>
                </a:solidFill>
                <a:latin typeface="Times New Roman"/>
                <a:cs typeface="Times New Roman"/>
              </a:rPr>
              <a:t>accessibili</a:t>
            </a:r>
            <a:r>
              <a:rPr lang="en-US" sz="2800" dirty="0">
                <a:solidFill>
                  <a:schemeClr val="accent1">
                    <a:lumMod val="75000"/>
                  </a:schemeClr>
                </a:solidFill>
                <a:latin typeface="Times New Roman"/>
                <a:cs typeface="Times New Roman"/>
              </a:rPr>
              <a:t> a </a:t>
            </a:r>
            <a:r>
              <a:rPr lang="en-US" sz="2800" dirty="0" err="1" smtClean="0">
                <a:solidFill>
                  <a:schemeClr val="accent1">
                    <a:lumMod val="75000"/>
                  </a:schemeClr>
                </a:solidFill>
                <a:latin typeface="Times New Roman"/>
                <a:cs typeface="Times New Roman"/>
              </a:rPr>
              <a:t>tutti</a:t>
            </a:r>
            <a:r>
              <a:rPr lang="en-US" sz="2800" dirty="0">
                <a:solidFill>
                  <a:schemeClr val="accent1">
                    <a:lumMod val="75000"/>
                  </a:schemeClr>
                </a:solidFill>
                <a:latin typeface="Times New Roman"/>
                <a:cs typeface="Times New Roman"/>
              </a:rPr>
              <a:t>.</a:t>
            </a:r>
            <a:r>
              <a:rPr lang="en-US" sz="2800" dirty="0" smtClean="0">
                <a:solidFill>
                  <a:schemeClr val="accent1">
                    <a:lumMod val="75000"/>
                  </a:schemeClr>
                </a:solidFill>
                <a:latin typeface="Times New Roman"/>
                <a:cs typeface="Times New Roman"/>
              </a:rPr>
              <a:t> La </a:t>
            </a:r>
            <a:r>
              <a:rPr lang="en-US" sz="2800" dirty="0" err="1">
                <a:solidFill>
                  <a:schemeClr val="accent1">
                    <a:lumMod val="75000"/>
                  </a:schemeClr>
                </a:solidFill>
                <a:latin typeface="Times New Roman"/>
                <a:cs typeface="Times New Roman"/>
              </a:rPr>
              <a:t>nuova</a:t>
            </a:r>
            <a:r>
              <a:rPr lang="en-US" sz="2800" dirty="0">
                <a:solidFill>
                  <a:schemeClr val="accent1">
                    <a:lumMod val="75000"/>
                  </a:schemeClr>
                </a:solidFill>
                <a:latin typeface="Times New Roman"/>
                <a:cs typeface="Times New Roman"/>
              </a:rPr>
              <a:t> </a:t>
            </a:r>
            <a:r>
              <a:rPr lang="en-US" sz="2800" dirty="0" err="1">
                <a:solidFill>
                  <a:schemeClr val="accent1">
                    <a:lumMod val="75000"/>
                  </a:schemeClr>
                </a:solidFill>
                <a:latin typeface="Times New Roman"/>
                <a:cs typeface="Times New Roman"/>
              </a:rPr>
              <a:t>teoria</a:t>
            </a:r>
            <a:r>
              <a:rPr lang="en-US" sz="2800" dirty="0">
                <a:solidFill>
                  <a:schemeClr val="accent1">
                    <a:lumMod val="75000"/>
                  </a:schemeClr>
                </a:solidFill>
                <a:latin typeface="Times New Roman"/>
                <a:cs typeface="Times New Roman"/>
              </a:rPr>
              <a:t> </a:t>
            </a:r>
            <a:r>
              <a:rPr lang="en-US" sz="2800" dirty="0" err="1">
                <a:solidFill>
                  <a:schemeClr val="accent1">
                    <a:lumMod val="75000"/>
                  </a:schemeClr>
                </a:solidFill>
                <a:latin typeface="Times New Roman"/>
                <a:cs typeface="Times New Roman"/>
              </a:rPr>
              <a:t>dell’universo</a:t>
            </a:r>
            <a:r>
              <a:rPr lang="en-US" sz="2800" dirty="0">
                <a:solidFill>
                  <a:schemeClr val="accent1">
                    <a:lumMod val="75000"/>
                  </a:schemeClr>
                </a:solidFill>
                <a:latin typeface="Times New Roman"/>
                <a:cs typeface="Times New Roman"/>
              </a:rPr>
              <a:t> </a:t>
            </a:r>
            <a:r>
              <a:rPr lang="en-US" sz="2800" dirty="0" err="1">
                <a:solidFill>
                  <a:schemeClr val="accent1">
                    <a:lumMod val="75000"/>
                  </a:schemeClr>
                </a:solidFill>
                <a:latin typeface="Times New Roman"/>
                <a:cs typeface="Times New Roman"/>
              </a:rPr>
              <a:t>si</a:t>
            </a:r>
            <a:r>
              <a:rPr lang="en-US" sz="2800" dirty="0">
                <a:solidFill>
                  <a:schemeClr val="accent1">
                    <a:lumMod val="75000"/>
                  </a:schemeClr>
                </a:solidFill>
                <a:latin typeface="Times New Roman"/>
                <a:cs typeface="Times New Roman"/>
              </a:rPr>
              <a:t> </a:t>
            </a:r>
            <a:r>
              <a:rPr lang="en-US" sz="2800" dirty="0" err="1" smtClean="0">
                <a:solidFill>
                  <a:schemeClr val="accent1">
                    <a:lumMod val="75000"/>
                  </a:schemeClr>
                </a:solidFill>
                <a:latin typeface="Times New Roman"/>
                <a:cs typeface="Times New Roman"/>
              </a:rPr>
              <a:t>chiama</a:t>
            </a:r>
            <a:r>
              <a:rPr lang="en-US" sz="2800" dirty="0" smtClean="0">
                <a:solidFill>
                  <a:schemeClr val="accent1">
                    <a:lumMod val="75000"/>
                  </a:schemeClr>
                </a:solidFill>
                <a:latin typeface="Times New Roman"/>
                <a:cs typeface="Times New Roman"/>
              </a:rPr>
              <a:t> </a:t>
            </a:r>
            <a:r>
              <a:rPr lang="en-US" sz="2800" b="1" dirty="0" smtClean="0">
                <a:solidFill>
                  <a:srgbClr val="FF0000"/>
                </a:solidFill>
                <a:latin typeface="Times New Roman"/>
                <a:cs typeface="Times New Roman"/>
              </a:rPr>
              <a:t>ΛCDM</a:t>
            </a:r>
            <a:endParaRPr lang="it-IT" sz="2800" dirty="0">
              <a:solidFill>
                <a:srgbClr val="FF0000"/>
              </a:solidFill>
            </a:endParaRPr>
          </a:p>
          <a:p>
            <a:endParaRPr lang="it-IT" sz="2400" dirty="0">
              <a:solidFill>
                <a:schemeClr val="accent1">
                  <a:lumMod val="75000"/>
                </a:schemeClr>
              </a:solidFill>
            </a:endParaRPr>
          </a:p>
        </p:txBody>
      </p:sp>
    </p:spTree>
    <p:extLst>
      <p:ext uri="{BB962C8B-B14F-4D97-AF65-F5344CB8AC3E}">
        <p14:creationId xmlns:p14="http://schemas.microsoft.com/office/powerpoint/2010/main" val="404401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ttangolo 3"/>
          <p:cNvSpPr/>
          <p:nvPr/>
        </p:nvSpPr>
        <p:spPr>
          <a:xfrm>
            <a:off x="152400" y="3427273"/>
            <a:ext cx="8839200" cy="1754327"/>
          </a:xfrm>
          <a:prstGeom prst="rect">
            <a:avLst/>
          </a:prstGeom>
        </p:spPr>
        <p:txBody>
          <a:bodyPr wrap="square">
            <a:spAutoFit/>
          </a:bodyPr>
          <a:lstStyle/>
          <a:p>
            <a:pPr algn="ctr">
              <a:defRPr/>
            </a:pPr>
            <a:r>
              <a:rPr lang="it-IT" sz="5400" cap="all" dirty="0">
                <a:solidFill>
                  <a:srgbClr val="732554"/>
                </a:solidFill>
                <a:latin typeface="Wide Latin"/>
                <a:cs typeface="Wide Latin"/>
              </a:rPr>
              <a:t>L’universo</a:t>
            </a:r>
            <a:br>
              <a:rPr lang="it-IT" sz="5400" cap="all" dirty="0">
                <a:solidFill>
                  <a:srgbClr val="732554"/>
                </a:solidFill>
                <a:latin typeface="Wide Latin"/>
                <a:cs typeface="Wide Latin"/>
              </a:rPr>
            </a:br>
            <a:r>
              <a:rPr lang="it-IT" sz="5400" cap="all" dirty="0">
                <a:solidFill>
                  <a:srgbClr val="732554"/>
                </a:solidFill>
                <a:latin typeface="Wide Latin"/>
                <a:cs typeface="Wide Latin"/>
              </a:rPr>
              <a:t> oscuro</a:t>
            </a:r>
            <a:endParaRPr lang="it-IT" sz="5400" dirty="0"/>
          </a:p>
        </p:txBody>
      </p:sp>
      <p:pic>
        <p:nvPicPr>
          <p:cNvPr id="22531" name="Picture 4" descr="M81_M82_schedler_c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8238" y="457200"/>
            <a:ext cx="11223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p:cNvSpPr/>
          <p:nvPr/>
        </p:nvSpPr>
        <p:spPr>
          <a:xfrm>
            <a:off x="2286000" y="5983288"/>
            <a:ext cx="4572000" cy="646112"/>
          </a:xfrm>
          <a:prstGeom prst="rect">
            <a:avLst/>
          </a:prstGeom>
        </p:spPr>
        <p:txBody>
          <a:bodyPr>
            <a:spAutoFit/>
          </a:bodyPr>
          <a:lstStyle/>
          <a:p>
            <a:pPr algn="ctr">
              <a:defRPr/>
            </a:pPr>
            <a:r>
              <a:rPr lang="it-IT" b="1" dirty="0">
                <a:solidFill>
                  <a:schemeClr val="accent1"/>
                </a:solidFill>
                <a:latin typeface="Century Schoolbook" charset="0"/>
              </a:rPr>
              <a:t> </a:t>
            </a:r>
            <a:r>
              <a:rPr lang="it-IT" b="1" dirty="0">
                <a:solidFill>
                  <a:srgbClr val="660066"/>
                </a:solidFill>
                <a:latin typeface="Century Schoolbook" charset="0"/>
              </a:rPr>
              <a:t>Luca G Molinari</a:t>
            </a:r>
          </a:p>
          <a:p>
            <a:pPr algn="ctr">
              <a:defRPr/>
            </a:pPr>
            <a:r>
              <a:rPr lang="it-IT" b="1" dirty="0">
                <a:solidFill>
                  <a:srgbClr val="660066"/>
                </a:solidFill>
                <a:latin typeface="Century Schoolbook" charset="0"/>
              </a:rPr>
              <a:t> </a:t>
            </a:r>
            <a:r>
              <a:rPr lang="it-IT" b="1" dirty="0" smtClean="0">
                <a:solidFill>
                  <a:srgbClr val="660066"/>
                </a:solidFill>
                <a:latin typeface="Century Schoolbook" charset="0"/>
              </a:rPr>
              <a:t>Varese, </a:t>
            </a:r>
            <a:r>
              <a:rPr lang="it-IT" b="1" dirty="0">
                <a:solidFill>
                  <a:srgbClr val="660066"/>
                </a:solidFill>
                <a:latin typeface="Century Schoolbook" charset="0"/>
              </a:rPr>
              <a:t>6 giugno 2014</a:t>
            </a:r>
            <a:endParaRPr lang="en-US" b="1" dirty="0">
              <a:solidFill>
                <a:srgbClr val="660066"/>
              </a:solidFill>
              <a:latin typeface="Century Schoolbook" charset="0"/>
            </a:endParaRPr>
          </a:p>
        </p:txBody>
      </p:sp>
      <p:sp>
        <p:nvSpPr>
          <p:cNvPr id="3" name="Rettangolo 2"/>
          <p:cNvSpPr/>
          <p:nvPr/>
        </p:nvSpPr>
        <p:spPr>
          <a:xfrm>
            <a:off x="2590800" y="1554540"/>
            <a:ext cx="3962400" cy="1569660"/>
          </a:xfrm>
          <a:prstGeom prst="rect">
            <a:avLst/>
          </a:prstGeom>
        </p:spPr>
        <p:txBody>
          <a:bodyPr wrap="square">
            <a:spAutoFit/>
          </a:bodyPr>
          <a:lstStyle/>
          <a:p>
            <a:r>
              <a:rPr lang="it-IT" sz="9600" b="1" dirty="0" smtClean="0">
                <a:solidFill>
                  <a:srgbClr val="660066"/>
                </a:solidFill>
              </a:rPr>
              <a:t>ΛCDM</a:t>
            </a:r>
            <a:endParaRPr lang="it-IT" sz="9600" dirty="0"/>
          </a:p>
        </p:txBody>
      </p:sp>
    </p:spTree>
    <p:extLst>
      <p:ext uri="{BB962C8B-B14F-4D97-AF65-F5344CB8AC3E}">
        <p14:creationId xmlns:p14="http://schemas.microsoft.com/office/powerpoint/2010/main" val="3341209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3554" name="Group 21"/>
          <p:cNvGrpSpPr>
            <a:grpSpLocks/>
          </p:cNvGrpSpPr>
          <p:nvPr/>
        </p:nvGrpSpPr>
        <p:grpSpPr bwMode="auto">
          <a:xfrm>
            <a:off x="76200" y="26988"/>
            <a:ext cx="9017000" cy="6735762"/>
            <a:chOff x="209550" y="0"/>
            <a:chExt cx="8863938" cy="6736094"/>
          </a:xfrm>
        </p:grpSpPr>
        <p:cxnSp>
          <p:nvCxnSpPr>
            <p:cNvPr id="23556" name="Straight Connector 60"/>
            <p:cNvCxnSpPr>
              <a:cxnSpLocks noChangeShapeType="1"/>
            </p:cNvCxnSpPr>
            <p:nvPr/>
          </p:nvCxnSpPr>
          <p:spPr bwMode="auto">
            <a:xfrm>
              <a:off x="3104577" y="1747346"/>
              <a:ext cx="2009357" cy="15901"/>
            </a:xfrm>
            <a:prstGeom prst="line">
              <a:avLst/>
            </a:prstGeom>
            <a:noFill/>
            <a:ln w="28575">
              <a:solidFill>
                <a:srgbClr val="00CC00"/>
              </a:solidFill>
              <a:round/>
              <a:headEnd/>
              <a:tailEnd/>
            </a:ln>
            <a:extLst>
              <a:ext uri="{909E8E84-426E-40dd-AFC4-6F175D3DCCD1}">
                <a14:hiddenFill xmlns:a14="http://schemas.microsoft.com/office/drawing/2010/main">
                  <a:noFill/>
                </a14:hiddenFill>
              </a:ext>
            </a:extLst>
          </p:spPr>
        </p:cxnSp>
        <p:cxnSp>
          <p:nvCxnSpPr>
            <p:cNvPr id="57" name="Straight Connector 56"/>
            <p:cNvCxnSpPr/>
            <p:nvPr/>
          </p:nvCxnSpPr>
          <p:spPr bwMode="auto">
            <a:xfrm flipV="1">
              <a:off x="4112492" y="5212019"/>
              <a:ext cx="926968" cy="0"/>
            </a:xfrm>
            <a:prstGeom prst="line">
              <a:avLst/>
            </a:prstGeom>
            <a:solidFill>
              <a:schemeClr val="accent1"/>
            </a:solidFill>
            <a:ln w="28575" cap="flat" cmpd="sng" algn="ctr">
              <a:solidFill>
                <a:schemeClr val="bg2">
                  <a:lumMod val="75000"/>
                </a:schemeClr>
              </a:solidFill>
              <a:prstDash val="solid"/>
              <a:round/>
              <a:headEnd type="none" w="med" len="med"/>
              <a:tailEnd type="none" w="med" len="med"/>
            </a:ln>
            <a:effectLst/>
          </p:spPr>
        </p:cxnSp>
        <p:cxnSp>
          <p:nvCxnSpPr>
            <p:cNvPr id="56" name="Straight Connector 55"/>
            <p:cNvCxnSpPr/>
            <p:nvPr/>
          </p:nvCxnSpPr>
          <p:spPr bwMode="auto">
            <a:xfrm flipV="1">
              <a:off x="3194887" y="4391241"/>
              <a:ext cx="928528" cy="0"/>
            </a:xfrm>
            <a:prstGeom prst="line">
              <a:avLst/>
            </a:prstGeom>
            <a:solidFill>
              <a:schemeClr val="accent1"/>
            </a:solidFill>
            <a:ln w="28575" cap="flat" cmpd="sng" algn="ctr">
              <a:solidFill>
                <a:schemeClr val="bg2">
                  <a:lumMod val="75000"/>
                </a:schemeClr>
              </a:solidFill>
              <a:prstDash val="solid"/>
              <a:round/>
              <a:headEnd type="none" w="med" len="med"/>
              <a:tailEnd type="none" w="med" len="med"/>
            </a:ln>
            <a:effectLst/>
          </p:spPr>
        </p:cxnSp>
        <p:cxnSp>
          <p:nvCxnSpPr>
            <p:cNvPr id="55" name="Straight Connector 54"/>
            <p:cNvCxnSpPr/>
            <p:nvPr/>
          </p:nvCxnSpPr>
          <p:spPr bwMode="auto">
            <a:xfrm rot="16200000" flipH="1">
              <a:off x="2845229" y="5037158"/>
              <a:ext cx="11113" cy="2173850"/>
            </a:xfrm>
            <a:prstGeom prst="line">
              <a:avLst/>
            </a:prstGeom>
            <a:solidFill>
              <a:schemeClr val="accent1"/>
            </a:solidFill>
            <a:ln w="28575" cap="flat" cmpd="sng" algn="ctr">
              <a:solidFill>
                <a:schemeClr val="tx2">
                  <a:lumMod val="75000"/>
                  <a:lumOff val="25000"/>
                </a:schemeClr>
              </a:solidFill>
              <a:prstDash val="solid"/>
              <a:round/>
              <a:headEnd type="none" w="med" len="med"/>
              <a:tailEnd type="none" w="med" len="med"/>
            </a:ln>
            <a:effectLst/>
          </p:spPr>
        </p:cxnSp>
        <p:cxnSp>
          <p:nvCxnSpPr>
            <p:cNvPr id="54" name="Straight Connector 53"/>
            <p:cNvCxnSpPr/>
            <p:nvPr/>
          </p:nvCxnSpPr>
          <p:spPr bwMode="auto">
            <a:xfrm flipH="1" flipV="1">
              <a:off x="1751376" y="3941956"/>
              <a:ext cx="10924" cy="2174982"/>
            </a:xfrm>
            <a:prstGeom prst="line">
              <a:avLst/>
            </a:prstGeom>
            <a:solidFill>
              <a:schemeClr val="accent1"/>
            </a:solidFill>
            <a:ln w="28575" cap="flat" cmpd="sng" algn="ctr">
              <a:solidFill>
                <a:schemeClr val="tx2">
                  <a:lumMod val="75000"/>
                  <a:lumOff val="25000"/>
                </a:schemeClr>
              </a:solidFill>
              <a:prstDash val="solid"/>
              <a:round/>
              <a:headEnd type="none" w="med" len="med"/>
              <a:tailEnd type="none" w="med" len="med"/>
            </a:ln>
            <a:effectLst/>
          </p:spPr>
        </p:cxnSp>
        <p:sp>
          <p:nvSpPr>
            <p:cNvPr id="23561" name="Line 20"/>
            <p:cNvSpPr>
              <a:spLocks noChangeShapeType="1"/>
            </p:cNvSpPr>
            <p:nvPr/>
          </p:nvSpPr>
          <p:spPr bwMode="auto">
            <a:xfrm>
              <a:off x="3138420" y="878572"/>
              <a:ext cx="0" cy="914400"/>
            </a:xfrm>
            <a:prstGeom prst="line">
              <a:avLst/>
            </a:prstGeom>
            <a:noFill/>
            <a:ln w="28575">
              <a:solidFill>
                <a:srgbClr val="0099FF"/>
              </a:solidFill>
              <a:round/>
              <a:headEnd/>
              <a:tailEnd/>
            </a:ln>
            <a:extLst>
              <a:ext uri="{909E8E84-426E-40dd-AFC4-6F175D3DCCD1}">
                <a14:hiddenFill xmlns:a14="http://schemas.microsoft.com/office/drawing/2010/main">
                  <a:noFill/>
                </a14:hiddenFill>
              </a:ext>
            </a:extLst>
          </p:spPr>
          <p:txBody>
            <a:bodyPr wrap="none">
              <a:spAutoFit/>
            </a:bodyPr>
            <a:lstStyle/>
            <a:p>
              <a:endParaRPr lang="it-IT"/>
            </a:p>
          </p:txBody>
        </p:sp>
        <p:sp>
          <p:nvSpPr>
            <p:cNvPr id="1006599" name="Text Box 7"/>
            <p:cNvSpPr txBox="1">
              <a:spLocks noChangeArrowheads="1"/>
            </p:cNvSpPr>
            <p:nvPr/>
          </p:nvSpPr>
          <p:spPr bwMode="auto">
            <a:xfrm>
              <a:off x="5840023" y="5253296"/>
              <a:ext cx="2997822" cy="461986"/>
            </a:xfrm>
            <a:prstGeom prst="rect">
              <a:avLst/>
            </a:prstGeom>
            <a:noFill/>
            <a:ln w="9525">
              <a:noFill/>
              <a:miter lim="800000"/>
              <a:headEnd/>
              <a:tailEnd/>
            </a:ln>
            <a:effectLst/>
          </p:spPr>
          <p:txBody>
            <a:bodyPr>
              <a:spAutoFit/>
            </a:bodyPr>
            <a:lstStyle/>
            <a:p>
              <a:pPr>
                <a:defRPr/>
              </a:pPr>
              <a:r>
                <a:rPr lang="en-US" sz="2400" dirty="0" err="1">
                  <a:solidFill>
                    <a:schemeClr val="accent1">
                      <a:lumMod val="50000"/>
                    </a:schemeClr>
                  </a:solidFill>
                </a:rPr>
                <a:t>materia</a:t>
              </a:r>
              <a:r>
                <a:rPr lang="en-US" sz="2400" dirty="0">
                  <a:solidFill>
                    <a:schemeClr val="accent1">
                      <a:lumMod val="50000"/>
                    </a:schemeClr>
                  </a:solidFill>
                </a:rPr>
                <a:t> </a:t>
              </a:r>
              <a:r>
                <a:rPr lang="en-US" sz="2400" dirty="0" err="1">
                  <a:solidFill>
                    <a:schemeClr val="accent1">
                      <a:lumMod val="50000"/>
                    </a:schemeClr>
                  </a:solidFill>
                </a:rPr>
                <a:t>oscura</a:t>
              </a:r>
              <a:r>
                <a:rPr lang="en-US" sz="2400" dirty="0">
                  <a:solidFill>
                    <a:schemeClr val="accent1">
                      <a:lumMod val="50000"/>
                    </a:schemeClr>
                  </a:solidFill>
                </a:rPr>
                <a:t> 25%</a:t>
              </a:r>
            </a:p>
          </p:txBody>
        </p:sp>
        <p:sp>
          <p:nvSpPr>
            <p:cNvPr id="1006600" name="Text Box 8"/>
            <p:cNvSpPr txBox="1">
              <a:spLocks noChangeArrowheads="1"/>
            </p:cNvSpPr>
            <p:nvPr/>
          </p:nvSpPr>
          <p:spPr bwMode="auto">
            <a:xfrm>
              <a:off x="4323166" y="6093125"/>
              <a:ext cx="3068046" cy="460398"/>
            </a:xfrm>
            <a:prstGeom prst="rect">
              <a:avLst/>
            </a:prstGeom>
            <a:noFill/>
            <a:ln w="9525">
              <a:noFill/>
              <a:miter lim="800000"/>
              <a:headEnd/>
              <a:tailEnd/>
            </a:ln>
            <a:effectLst/>
          </p:spPr>
          <p:txBody>
            <a:bodyPr>
              <a:spAutoFit/>
            </a:bodyPr>
            <a:lstStyle/>
            <a:p>
              <a:pPr>
                <a:defRPr/>
              </a:pPr>
              <a:r>
                <a:rPr lang="it-IT" sz="2400" dirty="0">
                  <a:solidFill>
                    <a:schemeClr val="accent1">
                      <a:lumMod val="75000"/>
                    </a:schemeClr>
                  </a:solidFill>
                </a:rPr>
                <a:t>e</a:t>
              </a:r>
              <a:r>
                <a:rPr lang="en-US" sz="2400" dirty="0" err="1">
                  <a:solidFill>
                    <a:schemeClr val="accent1">
                      <a:lumMod val="75000"/>
                    </a:schemeClr>
                  </a:solidFill>
                </a:rPr>
                <a:t>nergia</a:t>
              </a:r>
              <a:r>
                <a:rPr lang="en-US" sz="2400" dirty="0">
                  <a:solidFill>
                    <a:schemeClr val="accent1">
                      <a:lumMod val="75000"/>
                    </a:schemeClr>
                  </a:solidFill>
                </a:rPr>
                <a:t> </a:t>
              </a:r>
              <a:r>
                <a:rPr lang="en-US" sz="2400" dirty="0" err="1">
                  <a:solidFill>
                    <a:schemeClr val="accent1">
                      <a:lumMod val="75000"/>
                    </a:schemeClr>
                  </a:solidFill>
                </a:rPr>
                <a:t>oscura</a:t>
              </a:r>
              <a:r>
                <a:rPr lang="en-US" sz="2400" dirty="0">
                  <a:solidFill>
                    <a:schemeClr val="accent1">
                      <a:lumMod val="75000"/>
                    </a:schemeClr>
                  </a:solidFill>
                </a:rPr>
                <a:t> 70%</a:t>
              </a:r>
            </a:p>
          </p:txBody>
        </p:sp>
        <p:sp>
          <p:nvSpPr>
            <p:cNvPr id="23564" name="Text Box 10"/>
            <p:cNvSpPr txBox="1">
              <a:spLocks noChangeArrowheads="1"/>
            </p:cNvSpPr>
            <p:nvPr/>
          </p:nvSpPr>
          <p:spPr bwMode="auto">
            <a:xfrm>
              <a:off x="8006688" y="2354240"/>
              <a:ext cx="1066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accent2"/>
                  </a:solidFill>
                  <a:latin typeface="Arial" charset="0"/>
                  <a:ea typeface="ＭＳ Ｐゴシック" charset="0"/>
                  <a:cs typeface="ＭＳ Ｐゴシック" charset="0"/>
                </a:defRPr>
              </a:lvl1pPr>
              <a:lvl2pPr marL="742950" indent="-285750" eaLnBrk="0" hangingPunct="0">
                <a:defRPr sz="2400">
                  <a:solidFill>
                    <a:schemeClr val="accent2"/>
                  </a:solidFill>
                  <a:latin typeface="Arial" charset="0"/>
                  <a:ea typeface="ＭＳ Ｐゴシック" charset="0"/>
                </a:defRPr>
              </a:lvl2pPr>
              <a:lvl3pPr marL="1143000" indent="-228600" eaLnBrk="0" hangingPunct="0">
                <a:defRPr sz="2400">
                  <a:solidFill>
                    <a:schemeClr val="accent2"/>
                  </a:solidFill>
                  <a:latin typeface="Arial" charset="0"/>
                  <a:ea typeface="ＭＳ Ｐゴシック" charset="0"/>
                </a:defRPr>
              </a:lvl3pPr>
              <a:lvl4pPr marL="1600200" indent="-228600" eaLnBrk="0" hangingPunct="0">
                <a:defRPr sz="2400">
                  <a:solidFill>
                    <a:schemeClr val="accent2"/>
                  </a:solidFill>
                  <a:latin typeface="Arial" charset="0"/>
                  <a:ea typeface="ＭＳ Ｐゴシック" charset="0"/>
                </a:defRPr>
              </a:lvl4pPr>
              <a:lvl5pPr marL="2057400" indent="-228600" eaLnBrk="0" hangingPunct="0">
                <a:defRPr sz="2400">
                  <a:solidFill>
                    <a:schemeClr val="accent2"/>
                  </a:solidFill>
                  <a:latin typeface="Arial" charset="0"/>
                  <a:ea typeface="ＭＳ Ｐゴシック" charset="0"/>
                </a:defRPr>
              </a:lvl5pPr>
              <a:lvl6pPr marL="2514600" indent="-228600" eaLnBrk="0" fontAlgn="base" hangingPunct="0">
                <a:spcBef>
                  <a:spcPct val="0"/>
                </a:spcBef>
                <a:spcAft>
                  <a:spcPct val="0"/>
                </a:spcAft>
                <a:defRPr sz="2400">
                  <a:solidFill>
                    <a:schemeClr val="accent2"/>
                  </a:solidFill>
                  <a:latin typeface="Arial" charset="0"/>
                  <a:ea typeface="ＭＳ Ｐゴシック" charset="0"/>
                </a:defRPr>
              </a:lvl6pPr>
              <a:lvl7pPr marL="2971800" indent="-228600" eaLnBrk="0" fontAlgn="base" hangingPunct="0">
                <a:spcBef>
                  <a:spcPct val="0"/>
                </a:spcBef>
                <a:spcAft>
                  <a:spcPct val="0"/>
                </a:spcAft>
                <a:defRPr sz="2400">
                  <a:solidFill>
                    <a:schemeClr val="accent2"/>
                  </a:solidFill>
                  <a:latin typeface="Arial" charset="0"/>
                  <a:ea typeface="ＭＳ Ｐゴシック" charset="0"/>
                </a:defRPr>
              </a:lvl7pPr>
              <a:lvl8pPr marL="3429000" indent="-228600" eaLnBrk="0" fontAlgn="base" hangingPunct="0">
                <a:spcBef>
                  <a:spcPct val="0"/>
                </a:spcBef>
                <a:spcAft>
                  <a:spcPct val="0"/>
                </a:spcAft>
                <a:defRPr sz="2400">
                  <a:solidFill>
                    <a:schemeClr val="accent2"/>
                  </a:solidFill>
                  <a:latin typeface="Arial" charset="0"/>
                  <a:ea typeface="ＭＳ Ｐゴシック" charset="0"/>
                </a:defRPr>
              </a:lvl8pPr>
              <a:lvl9pPr marL="3886200" indent="-228600" eaLnBrk="0" fontAlgn="base" hangingPunct="0">
                <a:spcBef>
                  <a:spcPct val="0"/>
                </a:spcBef>
                <a:spcAft>
                  <a:spcPct val="0"/>
                </a:spcAft>
                <a:defRPr sz="2400">
                  <a:solidFill>
                    <a:schemeClr val="accent2"/>
                  </a:solidFill>
                  <a:latin typeface="Arial" charset="0"/>
                  <a:ea typeface="ＭＳ Ｐゴシック" charset="0"/>
                </a:defRPr>
              </a:lvl9pPr>
            </a:lstStyle>
            <a:p>
              <a:pPr eaLnBrk="1" hangingPunct="1"/>
              <a:r>
                <a:rPr lang="en-US">
                  <a:solidFill>
                    <a:srgbClr val="FFFF00"/>
                  </a:solidFill>
                </a:rPr>
                <a:t>stelle</a:t>
              </a:r>
            </a:p>
            <a:p>
              <a:pPr eaLnBrk="1" hangingPunct="1"/>
              <a:r>
                <a:rPr lang="en-US">
                  <a:solidFill>
                    <a:srgbClr val="FFFF00"/>
                  </a:solidFill>
                </a:rPr>
                <a:t>0.8%</a:t>
              </a:r>
            </a:p>
          </p:txBody>
        </p:sp>
        <p:sp>
          <p:nvSpPr>
            <p:cNvPr id="23565" name="Text Box 12"/>
            <p:cNvSpPr txBox="1">
              <a:spLocks noChangeArrowheads="1"/>
            </p:cNvSpPr>
            <p:nvPr/>
          </p:nvSpPr>
          <p:spPr bwMode="auto">
            <a:xfrm>
              <a:off x="7321461" y="3798534"/>
              <a:ext cx="1371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accent2"/>
                  </a:solidFill>
                  <a:latin typeface="Arial" charset="0"/>
                  <a:ea typeface="ＭＳ Ｐゴシック" charset="0"/>
                  <a:cs typeface="ＭＳ Ｐゴシック" charset="0"/>
                </a:defRPr>
              </a:lvl1pPr>
              <a:lvl2pPr marL="742950" indent="-285750" eaLnBrk="0" hangingPunct="0">
                <a:defRPr sz="2400">
                  <a:solidFill>
                    <a:schemeClr val="accent2"/>
                  </a:solidFill>
                  <a:latin typeface="Arial" charset="0"/>
                  <a:ea typeface="ＭＳ Ｐゴシック" charset="0"/>
                </a:defRPr>
              </a:lvl2pPr>
              <a:lvl3pPr marL="1143000" indent="-228600" eaLnBrk="0" hangingPunct="0">
                <a:defRPr sz="2400">
                  <a:solidFill>
                    <a:schemeClr val="accent2"/>
                  </a:solidFill>
                  <a:latin typeface="Arial" charset="0"/>
                  <a:ea typeface="ＭＳ Ｐゴシック" charset="0"/>
                </a:defRPr>
              </a:lvl3pPr>
              <a:lvl4pPr marL="1600200" indent="-228600" eaLnBrk="0" hangingPunct="0">
                <a:defRPr sz="2400">
                  <a:solidFill>
                    <a:schemeClr val="accent2"/>
                  </a:solidFill>
                  <a:latin typeface="Arial" charset="0"/>
                  <a:ea typeface="ＭＳ Ｐゴシック" charset="0"/>
                </a:defRPr>
              </a:lvl4pPr>
              <a:lvl5pPr marL="2057400" indent="-228600" eaLnBrk="0" hangingPunct="0">
                <a:defRPr sz="2400">
                  <a:solidFill>
                    <a:schemeClr val="accent2"/>
                  </a:solidFill>
                  <a:latin typeface="Arial" charset="0"/>
                  <a:ea typeface="ＭＳ Ｐゴシック" charset="0"/>
                </a:defRPr>
              </a:lvl5pPr>
              <a:lvl6pPr marL="2514600" indent="-228600" eaLnBrk="0" fontAlgn="base" hangingPunct="0">
                <a:spcBef>
                  <a:spcPct val="0"/>
                </a:spcBef>
                <a:spcAft>
                  <a:spcPct val="0"/>
                </a:spcAft>
                <a:defRPr sz="2400">
                  <a:solidFill>
                    <a:schemeClr val="accent2"/>
                  </a:solidFill>
                  <a:latin typeface="Arial" charset="0"/>
                  <a:ea typeface="ＭＳ Ｐゴシック" charset="0"/>
                </a:defRPr>
              </a:lvl6pPr>
              <a:lvl7pPr marL="2971800" indent="-228600" eaLnBrk="0" fontAlgn="base" hangingPunct="0">
                <a:spcBef>
                  <a:spcPct val="0"/>
                </a:spcBef>
                <a:spcAft>
                  <a:spcPct val="0"/>
                </a:spcAft>
                <a:defRPr sz="2400">
                  <a:solidFill>
                    <a:schemeClr val="accent2"/>
                  </a:solidFill>
                  <a:latin typeface="Arial" charset="0"/>
                  <a:ea typeface="ＭＳ Ｐゴシック" charset="0"/>
                </a:defRPr>
              </a:lvl7pPr>
              <a:lvl8pPr marL="3429000" indent="-228600" eaLnBrk="0" fontAlgn="base" hangingPunct="0">
                <a:spcBef>
                  <a:spcPct val="0"/>
                </a:spcBef>
                <a:spcAft>
                  <a:spcPct val="0"/>
                </a:spcAft>
                <a:defRPr sz="2400">
                  <a:solidFill>
                    <a:schemeClr val="accent2"/>
                  </a:solidFill>
                  <a:latin typeface="Arial" charset="0"/>
                  <a:ea typeface="ＭＳ Ｐゴシック" charset="0"/>
                </a:defRPr>
              </a:lvl8pPr>
              <a:lvl9pPr marL="3886200" indent="-228600" eaLnBrk="0" fontAlgn="base" hangingPunct="0">
                <a:spcBef>
                  <a:spcPct val="0"/>
                </a:spcBef>
                <a:spcAft>
                  <a:spcPct val="0"/>
                </a:spcAft>
                <a:defRPr sz="2400">
                  <a:solidFill>
                    <a:schemeClr val="accent2"/>
                  </a:solidFill>
                  <a:latin typeface="Arial" charset="0"/>
                  <a:ea typeface="ＭＳ Ｐゴシック" charset="0"/>
                </a:defRPr>
              </a:lvl9pPr>
            </a:lstStyle>
            <a:p>
              <a:pPr eaLnBrk="1" hangingPunct="1"/>
              <a:r>
                <a:rPr lang="en-US">
                  <a:solidFill>
                    <a:srgbClr val="FF3399"/>
                  </a:solidFill>
                </a:rPr>
                <a:t>H &amp; He:</a:t>
              </a:r>
            </a:p>
            <a:p>
              <a:pPr eaLnBrk="1" hangingPunct="1"/>
              <a:r>
                <a:rPr lang="en-US">
                  <a:solidFill>
                    <a:srgbClr val="FF3399"/>
                  </a:solidFill>
                </a:rPr>
                <a:t>gas 4%</a:t>
              </a:r>
            </a:p>
          </p:txBody>
        </p:sp>
        <p:sp>
          <p:nvSpPr>
            <p:cNvPr id="23566" name="Text Box 14"/>
            <p:cNvSpPr txBox="1">
              <a:spLocks noChangeArrowheads="1"/>
            </p:cNvSpPr>
            <p:nvPr/>
          </p:nvSpPr>
          <p:spPr bwMode="auto">
            <a:xfrm>
              <a:off x="4843816" y="185384"/>
              <a:ext cx="4191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accent2"/>
                  </a:solidFill>
                  <a:latin typeface="Arial" charset="0"/>
                  <a:ea typeface="ＭＳ Ｐゴシック" charset="0"/>
                  <a:cs typeface="ＭＳ Ｐゴシック" charset="0"/>
                </a:defRPr>
              </a:lvl1pPr>
              <a:lvl2pPr marL="742950" indent="-285750" eaLnBrk="0" hangingPunct="0">
                <a:defRPr sz="2400">
                  <a:solidFill>
                    <a:schemeClr val="accent2"/>
                  </a:solidFill>
                  <a:latin typeface="Arial" charset="0"/>
                  <a:ea typeface="ＭＳ Ｐゴシック" charset="0"/>
                </a:defRPr>
              </a:lvl2pPr>
              <a:lvl3pPr marL="1143000" indent="-228600" eaLnBrk="0" hangingPunct="0">
                <a:defRPr sz="2400">
                  <a:solidFill>
                    <a:schemeClr val="accent2"/>
                  </a:solidFill>
                  <a:latin typeface="Arial" charset="0"/>
                  <a:ea typeface="ＭＳ Ｐゴシック" charset="0"/>
                </a:defRPr>
              </a:lvl3pPr>
              <a:lvl4pPr marL="1600200" indent="-228600" eaLnBrk="0" hangingPunct="0">
                <a:defRPr sz="2400">
                  <a:solidFill>
                    <a:schemeClr val="accent2"/>
                  </a:solidFill>
                  <a:latin typeface="Arial" charset="0"/>
                  <a:ea typeface="ＭＳ Ｐゴシック" charset="0"/>
                </a:defRPr>
              </a:lvl4pPr>
              <a:lvl5pPr marL="2057400" indent="-228600" eaLnBrk="0" hangingPunct="0">
                <a:defRPr sz="2400">
                  <a:solidFill>
                    <a:schemeClr val="accent2"/>
                  </a:solidFill>
                  <a:latin typeface="Arial" charset="0"/>
                  <a:ea typeface="ＭＳ Ｐゴシック" charset="0"/>
                </a:defRPr>
              </a:lvl5pPr>
              <a:lvl6pPr marL="2514600" indent="-228600" eaLnBrk="0" fontAlgn="base" hangingPunct="0">
                <a:spcBef>
                  <a:spcPct val="0"/>
                </a:spcBef>
                <a:spcAft>
                  <a:spcPct val="0"/>
                </a:spcAft>
                <a:defRPr sz="2400">
                  <a:solidFill>
                    <a:schemeClr val="accent2"/>
                  </a:solidFill>
                  <a:latin typeface="Arial" charset="0"/>
                  <a:ea typeface="ＭＳ Ｐゴシック" charset="0"/>
                </a:defRPr>
              </a:lvl6pPr>
              <a:lvl7pPr marL="2971800" indent="-228600" eaLnBrk="0" fontAlgn="base" hangingPunct="0">
                <a:spcBef>
                  <a:spcPct val="0"/>
                </a:spcBef>
                <a:spcAft>
                  <a:spcPct val="0"/>
                </a:spcAft>
                <a:defRPr sz="2400">
                  <a:solidFill>
                    <a:schemeClr val="accent2"/>
                  </a:solidFill>
                  <a:latin typeface="Arial" charset="0"/>
                  <a:ea typeface="ＭＳ Ｐゴシック" charset="0"/>
                </a:defRPr>
              </a:lvl7pPr>
              <a:lvl8pPr marL="3429000" indent="-228600" eaLnBrk="0" fontAlgn="base" hangingPunct="0">
                <a:spcBef>
                  <a:spcPct val="0"/>
                </a:spcBef>
                <a:spcAft>
                  <a:spcPct val="0"/>
                </a:spcAft>
                <a:defRPr sz="2400">
                  <a:solidFill>
                    <a:schemeClr val="accent2"/>
                  </a:solidFill>
                  <a:latin typeface="Arial" charset="0"/>
                  <a:ea typeface="ＭＳ Ｐゴシック" charset="0"/>
                </a:defRPr>
              </a:lvl8pPr>
              <a:lvl9pPr marL="3886200" indent="-228600" eaLnBrk="0" fontAlgn="base" hangingPunct="0">
                <a:spcBef>
                  <a:spcPct val="0"/>
                </a:spcBef>
                <a:spcAft>
                  <a:spcPct val="0"/>
                </a:spcAft>
                <a:defRPr sz="2400">
                  <a:solidFill>
                    <a:schemeClr val="accent2"/>
                  </a:solidFill>
                  <a:latin typeface="Arial" charset="0"/>
                  <a:ea typeface="ＭＳ Ｐゴシック" charset="0"/>
                </a:defRPr>
              </a:lvl9pPr>
            </a:lstStyle>
            <a:p>
              <a:pPr eaLnBrk="1" hangingPunct="1"/>
              <a:r>
                <a:rPr lang="it-IT" dirty="0">
                  <a:solidFill>
                    <a:srgbClr val="0099FF"/>
                  </a:solidFill>
                </a:rPr>
                <a:t>e</a:t>
              </a:r>
              <a:r>
                <a:rPr lang="en-US" dirty="0" err="1">
                  <a:solidFill>
                    <a:srgbClr val="0099FF"/>
                  </a:solidFill>
                </a:rPr>
                <a:t>lementi</a:t>
              </a:r>
              <a:r>
                <a:rPr lang="en-US" dirty="0">
                  <a:solidFill>
                    <a:srgbClr val="0099FF"/>
                  </a:solidFill>
                </a:rPr>
                <a:t> </a:t>
              </a:r>
              <a:r>
                <a:rPr lang="en-US" dirty="0" err="1">
                  <a:solidFill>
                    <a:srgbClr val="0099FF"/>
                  </a:solidFill>
                </a:rPr>
                <a:t>diversi</a:t>
              </a:r>
              <a:r>
                <a:rPr lang="en-US" dirty="0">
                  <a:solidFill>
                    <a:srgbClr val="0099FF"/>
                  </a:solidFill>
                </a:rPr>
                <a:t> da H e He </a:t>
              </a:r>
            </a:p>
            <a:p>
              <a:pPr eaLnBrk="1" hangingPunct="1"/>
              <a:r>
                <a:rPr lang="en-US" dirty="0">
                  <a:solidFill>
                    <a:srgbClr val="0099FF"/>
                  </a:solidFill>
                </a:rPr>
                <a:t>0.025%</a:t>
              </a:r>
            </a:p>
          </p:txBody>
        </p:sp>
        <p:sp>
          <p:nvSpPr>
            <p:cNvPr id="23567" name="Text Box 16"/>
            <p:cNvSpPr txBox="1">
              <a:spLocks noChangeArrowheads="1"/>
            </p:cNvSpPr>
            <p:nvPr/>
          </p:nvSpPr>
          <p:spPr bwMode="auto">
            <a:xfrm>
              <a:off x="6543541" y="1156031"/>
              <a:ext cx="24480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accent2"/>
                  </a:solidFill>
                  <a:latin typeface="Arial" charset="0"/>
                  <a:ea typeface="ＭＳ Ｐゴシック" charset="0"/>
                  <a:cs typeface="ＭＳ Ｐゴシック" charset="0"/>
                </a:defRPr>
              </a:lvl1pPr>
              <a:lvl2pPr marL="742950" indent="-285750" eaLnBrk="0" hangingPunct="0">
                <a:defRPr sz="2400">
                  <a:solidFill>
                    <a:schemeClr val="accent2"/>
                  </a:solidFill>
                  <a:latin typeface="Arial" charset="0"/>
                  <a:ea typeface="ＭＳ Ｐゴシック" charset="0"/>
                </a:defRPr>
              </a:lvl2pPr>
              <a:lvl3pPr marL="1143000" indent="-228600" eaLnBrk="0" hangingPunct="0">
                <a:defRPr sz="2400">
                  <a:solidFill>
                    <a:schemeClr val="accent2"/>
                  </a:solidFill>
                  <a:latin typeface="Arial" charset="0"/>
                  <a:ea typeface="ＭＳ Ｐゴシック" charset="0"/>
                </a:defRPr>
              </a:lvl3pPr>
              <a:lvl4pPr marL="1600200" indent="-228600" eaLnBrk="0" hangingPunct="0">
                <a:defRPr sz="2400">
                  <a:solidFill>
                    <a:schemeClr val="accent2"/>
                  </a:solidFill>
                  <a:latin typeface="Arial" charset="0"/>
                  <a:ea typeface="ＭＳ Ｐゴシック" charset="0"/>
                </a:defRPr>
              </a:lvl4pPr>
              <a:lvl5pPr marL="2057400" indent="-228600" eaLnBrk="0" hangingPunct="0">
                <a:defRPr sz="2400">
                  <a:solidFill>
                    <a:schemeClr val="accent2"/>
                  </a:solidFill>
                  <a:latin typeface="Arial" charset="0"/>
                  <a:ea typeface="ＭＳ Ｐゴシック" charset="0"/>
                </a:defRPr>
              </a:lvl5pPr>
              <a:lvl6pPr marL="2514600" indent="-228600" eaLnBrk="0" fontAlgn="base" hangingPunct="0">
                <a:spcBef>
                  <a:spcPct val="0"/>
                </a:spcBef>
                <a:spcAft>
                  <a:spcPct val="0"/>
                </a:spcAft>
                <a:defRPr sz="2400">
                  <a:solidFill>
                    <a:schemeClr val="accent2"/>
                  </a:solidFill>
                  <a:latin typeface="Arial" charset="0"/>
                  <a:ea typeface="ＭＳ Ｐゴシック" charset="0"/>
                </a:defRPr>
              </a:lvl6pPr>
              <a:lvl7pPr marL="2971800" indent="-228600" eaLnBrk="0" fontAlgn="base" hangingPunct="0">
                <a:spcBef>
                  <a:spcPct val="0"/>
                </a:spcBef>
                <a:spcAft>
                  <a:spcPct val="0"/>
                </a:spcAft>
                <a:defRPr sz="2400">
                  <a:solidFill>
                    <a:schemeClr val="accent2"/>
                  </a:solidFill>
                  <a:latin typeface="Arial" charset="0"/>
                  <a:ea typeface="ＭＳ Ｐゴシック" charset="0"/>
                </a:defRPr>
              </a:lvl7pPr>
              <a:lvl8pPr marL="3429000" indent="-228600" eaLnBrk="0" fontAlgn="base" hangingPunct="0">
                <a:spcBef>
                  <a:spcPct val="0"/>
                </a:spcBef>
                <a:spcAft>
                  <a:spcPct val="0"/>
                </a:spcAft>
                <a:defRPr sz="2400">
                  <a:solidFill>
                    <a:schemeClr val="accent2"/>
                  </a:solidFill>
                  <a:latin typeface="Arial" charset="0"/>
                  <a:ea typeface="ＭＳ Ｐゴシック" charset="0"/>
                </a:defRPr>
              </a:lvl8pPr>
              <a:lvl9pPr marL="3886200" indent="-228600" eaLnBrk="0" fontAlgn="base" hangingPunct="0">
                <a:spcBef>
                  <a:spcPct val="0"/>
                </a:spcBef>
                <a:spcAft>
                  <a:spcPct val="0"/>
                </a:spcAft>
                <a:defRPr sz="2400">
                  <a:solidFill>
                    <a:schemeClr val="accent2"/>
                  </a:solidFill>
                  <a:latin typeface="Arial" charset="0"/>
                  <a:ea typeface="ＭＳ Ｐゴシック" charset="0"/>
                </a:defRPr>
              </a:lvl9pPr>
            </a:lstStyle>
            <a:p>
              <a:pPr eaLnBrk="1" hangingPunct="1"/>
              <a:r>
                <a:rPr lang="it-IT">
                  <a:solidFill>
                    <a:srgbClr val="00CC00"/>
                  </a:solidFill>
                </a:rPr>
                <a:t>n</a:t>
              </a:r>
              <a:r>
                <a:rPr lang="en-US">
                  <a:solidFill>
                    <a:srgbClr val="00CC00"/>
                  </a:solidFill>
                </a:rPr>
                <a:t>eutrini 0.17%</a:t>
              </a:r>
            </a:p>
          </p:txBody>
        </p:sp>
        <p:sp>
          <p:nvSpPr>
            <p:cNvPr id="23568" name="Text Box 17"/>
            <p:cNvSpPr txBox="1">
              <a:spLocks noChangeArrowheads="1"/>
            </p:cNvSpPr>
            <p:nvPr/>
          </p:nvSpPr>
          <p:spPr bwMode="auto">
            <a:xfrm>
              <a:off x="1523902" y="0"/>
              <a:ext cx="1752469" cy="83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accent2"/>
                  </a:solidFill>
                  <a:latin typeface="Arial" charset="0"/>
                  <a:ea typeface="ＭＳ Ｐゴシック" charset="0"/>
                  <a:cs typeface="ＭＳ Ｐゴシック" charset="0"/>
                </a:defRPr>
              </a:lvl1pPr>
              <a:lvl2pPr marL="742950" indent="-285750" eaLnBrk="0" hangingPunct="0">
                <a:defRPr sz="2400">
                  <a:solidFill>
                    <a:schemeClr val="accent2"/>
                  </a:solidFill>
                  <a:latin typeface="Arial" charset="0"/>
                  <a:ea typeface="ＭＳ Ｐゴシック" charset="0"/>
                </a:defRPr>
              </a:lvl2pPr>
              <a:lvl3pPr marL="1143000" indent="-228600" eaLnBrk="0" hangingPunct="0">
                <a:defRPr sz="2400">
                  <a:solidFill>
                    <a:schemeClr val="accent2"/>
                  </a:solidFill>
                  <a:latin typeface="Arial" charset="0"/>
                  <a:ea typeface="ＭＳ Ｐゴシック" charset="0"/>
                </a:defRPr>
              </a:lvl3pPr>
              <a:lvl4pPr marL="1600200" indent="-228600" eaLnBrk="0" hangingPunct="0">
                <a:defRPr sz="2400">
                  <a:solidFill>
                    <a:schemeClr val="accent2"/>
                  </a:solidFill>
                  <a:latin typeface="Arial" charset="0"/>
                  <a:ea typeface="ＭＳ Ｐゴシック" charset="0"/>
                </a:defRPr>
              </a:lvl4pPr>
              <a:lvl5pPr marL="2057400" indent="-228600" eaLnBrk="0" hangingPunct="0">
                <a:defRPr sz="2400">
                  <a:solidFill>
                    <a:schemeClr val="accent2"/>
                  </a:solidFill>
                  <a:latin typeface="Arial" charset="0"/>
                  <a:ea typeface="ＭＳ Ｐゴシック" charset="0"/>
                </a:defRPr>
              </a:lvl5pPr>
              <a:lvl6pPr marL="2514600" indent="-228600" eaLnBrk="0" fontAlgn="base" hangingPunct="0">
                <a:spcBef>
                  <a:spcPct val="0"/>
                </a:spcBef>
                <a:spcAft>
                  <a:spcPct val="0"/>
                </a:spcAft>
                <a:defRPr sz="2400">
                  <a:solidFill>
                    <a:schemeClr val="accent2"/>
                  </a:solidFill>
                  <a:latin typeface="Arial" charset="0"/>
                  <a:ea typeface="ＭＳ Ｐゴシック" charset="0"/>
                </a:defRPr>
              </a:lvl6pPr>
              <a:lvl7pPr marL="2971800" indent="-228600" eaLnBrk="0" fontAlgn="base" hangingPunct="0">
                <a:spcBef>
                  <a:spcPct val="0"/>
                </a:spcBef>
                <a:spcAft>
                  <a:spcPct val="0"/>
                </a:spcAft>
                <a:defRPr sz="2400">
                  <a:solidFill>
                    <a:schemeClr val="accent2"/>
                  </a:solidFill>
                  <a:latin typeface="Arial" charset="0"/>
                  <a:ea typeface="ＭＳ Ｐゴシック" charset="0"/>
                </a:defRPr>
              </a:lvl7pPr>
              <a:lvl8pPr marL="3429000" indent="-228600" eaLnBrk="0" fontAlgn="base" hangingPunct="0">
                <a:spcBef>
                  <a:spcPct val="0"/>
                </a:spcBef>
                <a:spcAft>
                  <a:spcPct val="0"/>
                </a:spcAft>
                <a:defRPr sz="2400">
                  <a:solidFill>
                    <a:schemeClr val="accent2"/>
                  </a:solidFill>
                  <a:latin typeface="Arial" charset="0"/>
                  <a:ea typeface="ＭＳ Ｐゴシック" charset="0"/>
                </a:defRPr>
              </a:lvl8pPr>
              <a:lvl9pPr marL="3886200" indent="-228600" eaLnBrk="0" fontAlgn="base" hangingPunct="0">
                <a:spcBef>
                  <a:spcPct val="0"/>
                </a:spcBef>
                <a:spcAft>
                  <a:spcPct val="0"/>
                </a:spcAft>
                <a:defRPr sz="2400">
                  <a:solidFill>
                    <a:schemeClr val="accent2"/>
                  </a:solidFill>
                  <a:latin typeface="Arial" charset="0"/>
                  <a:ea typeface="ＭＳ Ｐゴシック" charset="0"/>
                </a:defRPr>
              </a:lvl9pPr>
            </a:lstStyle>
            <a:p>
              <a:pPr eaLnBrk="1" hangingPunct="1"/>
              <a:r>
                <a:rPr lang="en-US">
                  <a:solidFill>
                    <a:srgbClr val="FF0000"/>
                  </a:solidFill>
                  <a:cs typeface="Arial" charset="0"/>
                </a:rPr>
                <a:t>radiazione </a:t>
              </a:r>
            </a:p>
            <a:p>
              <a:pPr eaLnBrk="1" hangingPunct="1"/>
              <a:r>
                <a:rPr lang="en-US">
                  <a:solidFill>
                    <a:srgbClr val="FF0000"/>
                  </a:solidFill>
                  <a:cs typeface="Arial" charset="0"/>
                </a:rPr>
                <a:t>0.005%</a:t>
              </a:r>
            </a:p>
          </p:txBody>
        </p:sp>
        <p:sp>
          <p:nvSpPr>
            <p:cNvPr id="23569" name="Line 19"/>
            <p:cNvSpPr>
              <a:spLocks noChangeShapeType="1"/>
            </p:cNvSpPr>
            <p:nvPr/>
          </p:nvSpPr>
          <p:spPr bwMode="auto">
            <a:xfrm>
              <a:off x="1409700" y="876300"/>
              <a:ext cx="16764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spAutoFit/>
            </a:bodyPr>
            <a:lstStyle/>
            <a:p>
              <a:endParaRPr lang="it-IT"/>
            </a:p>
          </p:txBody>
        </p:sp>
        <p:sp>
          <p:nvSpPr>
            <p:cNvPr id="23570" name="Line 20"/>
            <p:cNvSpPr>
              <a:spLocks noChangeShapeType="1"/>
            </p:cNvSpPr>
            <p:nvPr/>
          </p:nvSpPr>
          <p:spPr bwMode="auto">
            <a:xfrm>
              <a:off x="3086100" y="876300"/>
              <a:ext cx="0" cy="9144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a:spAutoFit/>
            </a:bodyPr>
            <a:lstStyle/>
            <a:p>
              <a:endParaRPr lang="it-IT"/>
            </a:p>
          </p:txBody>
        </p:sp>
        <p:grpSp>
          <p:nvGrpSpPr>
            <p:cNvPr id="3" name="Group 21"/>
            <p:cNvGrpSpPr>
              <a:grpSpLocks/>
            </p:cNvGrpSpPr>
            <p:nvPr/>
          </p:nvGrpSpPr>
          <p:grpSpPr bwMode="auto">
            <a:xfrm>
              <a:off x="209550" y="152400"/>
              <a:ext cx="1238250" cy="1295400"/>
              <a:chOff x="132" y="96"/>
              <a:chExt cx="780" cy="816"/>
            </a:xfrm>
            <a:effectLst>
              <a:outerShdw blurRad="127000" dist="63500" dir="2700000" algn="ctr" rotWithShape="0">
                <a:schemeClr val="tx1">
                  <a:lumMod val="50000"/>
                  <a:lumOff val="50000"/>
                </a:schemeClr>
              </a:outerShdw>
            </a:effectLst>
          </p:grpSpPr>
          <p:sp>
            <p:nvSpPr>
              <p:cNvPr id="1006614" name="Rectangle 22"/>
              <p:cNvSpPr>
                <a:spLocks noChangeArrowheads="1"/>
              </p:cNvSpPr>
              <p:nvPr/>
            </p:nvSpPr>
            <p:spPr bwMode="auto">
              <a:xfrm>
                <a:off x="132" y="96"/>
                <a:ext cx="780" cy="816"/>
              </a:xfrm>
              <a:prstGeom prst="rect">
                <a:avLst/>
              </a:prstGeom>
              <a:solidFill>
                <a:schemeClr val="tx1"/>
              </a:solidFill>
              <a:ln w="38100" algn="ctr">
                <a:solidFill>
                  <a:srgbClr val="FF0000"/>
                </a:solidFill>
                <a:miter lim="800000"/>
                <a:headEnd/>
                <a:tailEnd/>
              </a:ln>
              <a:effectLst>
                <a:outerShdw dist="107763" dir="2700000" algn="ctr" rotWithShape="0">
                  <a:srgbClr val="808080">
                    <a:alpha val="24001"/>
                  </a:srgbClr>
                </a:outerShdw>
              </a:effectLst>
            </p:spPr>
            <p:txBody>
              <a:bodyPr anchor="ctr">
                <a:spAutoFit/>
              </a:bodyPr>
              <a:lstStyle/>
              <a:p>
                <a:pPr>
                  <a:defRPr/>
                </a:pPr>
                <a:endParaRPr lang="en-US" dirty="0"/>
              </a:p>
            </p:txBody>
          </p:sp>
          <p:pic>
            <p:nvPicPr>
              <p:cNvPr id="1006615" name="Picture 23" descr="cobe_map"/>
              <p:cNvPicPr>
                <a:picLocks noChangeAspect="1" noChangeArrowheads="1"/>
              </p:cNvPicPr>
              <p:nvPr/>
            </p:nvPicPr>
            <p:blipFill>
              <a:blip r:embed="rId4" cstate="print"/>
              <a:srcRect l="3549" r="3549"/>
              <a:stretch>
                <a:fillRect/>
              </a:stretch>
            </p:blipFill>
            <p:spPr bwMode="auto">
              <a:xfrm>
                <a:off x="162" y="254"/>
                <a:ext cx="720" cy="500"/>
              </a:xfrm>
              <a:prstGeom prst="rect">
                <a:avLst/>
              </a:prstGeom>
              <a:solidFill>
                <a:schemeClr val="tx1"/>
              </a:solidFill>
              <a:ln w="38100">
                <a:noFill/>
                <a:miter lim="800000"/>
                <a:headEnd/>
                <a:tailEnd/>
              </a:ln>
              <a:effectLst/>
            </p:spPr>
          </p:pic>
        </p:grpSp>
        <p:sp>
          <p:nvSpPr>
            <p:cNvPr id="4" name="Rectangle 3"/>
            <p:cNvSpPr/>
            <p:nvPr/>
          </p:nvSpPr>
          <p:spPr bwMode="auto">
            <a:xfrm>
              <a:off x="2729843" y="5499371"/>
              <a:ext cx="1281213" cy="1236723"/>
            </a:xfrm>
            <a:prstGeom prst="rect">
              <a:avLst/>
            </a:prstGeom>
            <a:solidFill>
              <a:schemeClr val="tx1"/>
            </a:solidFill>
            <a:ln w="28575" cap="flat" cmpd="sng" algn="ctr">
              <a:solidFill>
                <a:schemeClr val="tx2">
                  <a:lumMod val="75000"/>
                  <a:lumOff val="25000"/>
                </a:schemeClr>
              </a:solidFill>
              <a:prstDash val="solid"/>
              <a:round/>
              <a:headEnd type="none" w="med" len="med"/>
              <a:tailEnd type="none" w="med" len="med"/>
            </a:ln>
            <a:effectLst>
              <a:outerShdw blurRad="127000" dist="63500" dir="2700000" algn="tl" rotWithShape="0">
                <a:schemeClr val="bg1">
                  <a:lumMod val="65000"/>
                </a:schemeClr>
              </a:outerShdw>
            </a:effectLst>
          </p:spPr>
          <p:txBody>
            <a:bodyPr/>
            <a:lstStyle/>
            <a:p>
              <a:pPr>
                <a:defRPr/>
              </a:pPr>
              <a:endParaRPr lang="en-US" b="1">
                <a:solidFill>
                  <a:schemeClr val="tx1">
                    <a:lumMod val="75000"/>
                    <a:lumOff val="25000"/>
                  </a:schemeClr>
                </a:solidFill>
                <a:ea typeface="ＭＳ Ｐゴシック" pitchFamily="28" charset="-128"/>
              </a:endParaRPr>
            </a:p>
          </p:txBody>
        </p:sp>
        <p:sp>
          <p:nvSpPr>
            <p:cNvPr id="26" name="Rectangle 25"/>
            <p:cNvSpPr/>
            <p:nvPr/>
          </p:nvSpPr>
          <p:spPr bwMode="auto">
            <a:xfrm>
              <a:off x="4341893" y="4600802"/>
              <a:ext cx="1282774" cy="1236723"/>
            </a:xfrm>
            <a:prstGeom prst="rect">
              <a:avLst/>
            </a:prstGeom>
            <a:solidFill>
              <a:schemeClr val="tx1"/>
            </a:solidFill>
            <a:ln w="28575" cap="flat" cmpd="sng" algn="ctr">
              <a:solidFill>
                <a:schemeClr val="bg2">
                  <a:lumMod val="75000"/>
                </a:schemeClr>
              </a:solidFill>
              <a:prstDash val="solid"/>
              <a:round/>
              <a:headEnd type="none" w="med" len="med"/>
              <a:tailEnd type="none" w="med" len="med"/>
            </a:ln>
            <a:effectLst>
              <a:outerShdw blurRad="63500" dist="76200" dir="2700000" algn="tl" rotWithShape="0">
                <a:schemeClr val="bg1">
                  <a:lumMod val="50000"/>
                </a:schemeClr>
              </a:outerShdw>
            </a:effectLst>
          </p:spPr>
          <p:txBody>
            <a:bodyPr/>
            <a:lstStyle/>
            <a:p>
              <a:pPr>
                <a:defRPr/>
              </a:pPr>
              <a:endParaRPr lang="en-US" b="1">
                <a:solidFill>
                  <a:schemeClr val="tx1"/>
                </a:solidFill>
                <a:ea typeface="ＭＳ Ｐゴシック" pitchFamily="28" charset="-128"/>
              </a:endParaRPr>
            </a:p>
          </p:txBody>
        </p:sp>
        <p:sp>
          <p:nvSpPr>
            <p:cNvPr id="27" name="Rectangle 26"/>
            <p:cNvSpPr/>
            <p:nvPr/>
          </p:nvSpPr>
          <p:spPr bwMode="auto">
            <a:xfrm>
              <a:off x="5891522" y="3570463"/>
              <a:ext cx="1281213" cy="1235136"/>
            </a:xfrm>
            <a:prstGeom prst="rect">
              <a:avLst/>
            </a:prstGeom>
            <a:noFill/>
            <a:ln w="28575" cap="flat" cmpd="sng" algn="ctr">
              <a:solidFill>
                <a:srgbClr val="FF33CC"/>
              </a:solidFill>
              <a:prstDash val="solid"/>
              <a:round/>
              <a:headEnd type="none" w="med" len="med"/>
              <a:tailEnd type="none" w="med" len="med"/>
            </a:ln>
            <a:effectLst>
              <a:outerShdw blurRad="127000" dist="63500" dir="2700000" algn="tl" rotWithShape="0">
                <a:schemeClr val="bg1"/>
              </a:outerShdw>
            </a:effectLst>
          </p:spPr>
          <p:txBody>
            <a:bodyPr/>
            <a:lstStyle/>
            <a:p>
              <a:pPr>
                <a:defRPr/>
              </a:pPr>
              <a:endParaRPr lang="en-US" b="1">
                <a:solidFill>
                  <a:schemeClr val="tx1"/>
                </a:solidFill>
                <a:ea typeface="ＭＳ Ｐゴシック" pitchFamily="28" charset="-128"/>
              </a:endParaRPr>
            </a:p>
          </p:txBody>
        </p:sp>
        <p:sp>
          <p:nvSpPr>
            <p:cNvPr id="30" name="Rectangle 29"/>
            <p:cNvSpPr/>
            <p:nvPr/>
          </p:nvSpPr>
          <p:spPr bwMode="auto">
            <a:xfrm>
              <a:off x="6617178" y="2154343"/>
              <a:ext cx="1282774" cy="1236724"/>
            </a:xfrm>
            <a:prstGeom prst="rect">
              <a:avLst/>
            </a:prstGeom>
            <a:noFill/>
            <a:ln w="28575" cap="flat" cmpd="sng" algn="ctr">
              <a:solidFill>
                <a:srgbClr val="FFFF00"/>
              </a:solidFill>
              <a:prstDash val="solid"/>
              <a:round/>
              <a:headEnd type="none" w="med" len="med"/>
              <a:tailEnd type="none" w="med" len="med"/>
            </a:ln>
            <a:effectLst>
              <a:outerShdw blurRad="127000" dist="63500" dir="2700000" algn="tl" rotWithShape="0">
                <a:schemeClr val="bg1"/>
              </a:outerShdw>
            </a:effectLst>
          </p:spPr>
          <p:txBody>
            <a:bodyPr/>
            <a:lstStyle/>
            <a:p>
              <a:pPr>
                <a:defRPr/>
              </a:pPr>
              <a:endParaRPr lang="en-US" b="1">
                <a:solidFill>
                  <a:schemeClr val="tx1"/>
                </a:solidFill>
                <a:ea typeface="ＭＳ Ｐゴシック" pitchFamily="28" charset="-128"/>
              </a:endParaRPr>
            </a:p>
          </p:txBody>
        </p:sp>
        <p:cxnSp>
          <p:nvCxnSpPr>
            <p:cNvPr id="23576" name="Straight Connector 5"/>
            <p:cNvCxnSpPr>
              <a:cxnSpLocks noChangeShapeType="1"/>
            </p:cNvCxnSpPr>
            <p:nvPr/>
          </p:nvCxnSpPr>
          <p:spPr bwMode="auto">
            <a:xfrm flipV="1">
              <a:off x="3370721" y="2013488"/>
              <a:ext cx="927792" cy="1"/>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cxnSp>
        <p:cxnSp>
          <p:nvCxnSpPr>
            <p:cNvPr id="23577" name="Straight Connector 33"/>
            <p:cNvCxnSpPr>
              <a:cxnSpLocks noChangeShapeType="1"/>
            </p:cNvCxnSpPr>
            <p:nvPr/>
          </p:nvCxnSpPr>
          <p:spPr bwMode="auto">
            <a:xfrm flipH="1" flipV="1">
              <a:off x="4287273" y="2013489"/>
              <a:ext cx="11240" cy="2174758"/>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cxnSp>
        <p:cxnSp>
          <p:nvCxnSpPr>
            <p:cNvPr id="23578" name="Straight Connector 37"/>
            <p:cNvCxnSpPr>
              <a:cxnSpLocks noChangeShapeType="1"/>
              <a:endCxn id="27" idx="1"/>
            </p:cNvCxnSpPr>
            <p:nvPr/>
          </p:nvCxnSpPr>
          <p:spPr bwMode="auto">
            <a:xfrm>
              <a:off x="4301057" y="4185794"/>
              <a:ext cx="1590191" cy="2454"/>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cxnSp>
        <p:cxnSp>
          <p:nvCxnSpPr>
            <p:cNvPr id="23579" name="Straight Connector 39"/>
            <p:cNvCxnSpPr>
              <a:cxnSpLocks noChangeShapeType="1"/>
            </p:cNvCxnSpPr>
            <p:nvPr/>
          </p:nvCxnSpPr>
          <p:spPr bwMode="auto">
            <a:xfrm>
              <a:off x="3209217" y="1797394"/>
              <a:ext cx="1267249" cy="4001"/>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cxnSp>
        <p:cxnSp>
          <p:nvCxnSpPr>
            <p:cNvPr id="23580" name="Straight Connector 41"/>
            <p:cNvCxnSpPr>
              <a:cxnSpLocks noChangeShapeType="1"/>
            </p:cNvCxnSpPr>
            <p:nvPr/>
          </p:nvCxnSpPr>
          <p:spPr bwMode="auto">
            <a:xfrm flipV="1">
              <a:off x="4466969" y="1811041"/>
              <a:ext cx="0" cy="1087379"/>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cxnSp>
        <p:cxnSp>
          <p:nvCxnSpPr>
            <p:cNvPr id="23581" name="Straight Connector 43"/>
            <p:cNvCxnSpPr>
              <a:cxnSpLocks noChangeShapeType="1"/>
            </p:cNvCxnSpPr>
            <p:nvPr/>
          </p:nvCxnSpPr>
          <p:spPr bwMode="auto">
            <a:xfrm>
              <a:off x="4467105" y="2905154"/>
              <a:ext cx="2150381" cy="6914"/>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cxnSp>
        <p:sp>
          <p:nvSpPr>
            <p:cNvPr id="23582" name="Line 20"/>
            <p:cNvSpPr>
              <a:spLocks noChangeShapeType="1"/>
            </p:cNvSpPr>
            <p:nvPr/>
          </p:nvSpPr>
          <p:spPr bwMode="auto">
            <a:xfrm rot="-5400000">
              <a:off x="3322810" y="703269"/>
              <a:ext cx="1" cy="368781"/>
            </a:xfrm>
            <a:prstGeom prst="line">
              <a:avLst/>
            </a:prstGeom>
            <a:noFill/>
            <a:ln w="28575">
              <a:solidFill>
                <a:srgbClr val="0099FF"/>
              </a:solidFill>
              <a:round/>
              <a:headEnd/>
              <a:tailEnd/>
            </a:ln>
            <a:extLst>
              <a:ext uri="{909E8E84-426E-40dd-AFC4-6F175D3DCCD1}">
                <a14:hiddenFill xmlns:a14="http://schemas.microsoft.com/office/drawing/2010/main">
                  <a:noFill/>
                </a14:hiddenFill>
              </a:ext>
            </a:extLst>
          </p:spPr>
          <p:txBody>
            <a:bodyPr>
              <a:spAutoFit/>
            </a:bodyPr>
            <a:lstStyle/>
            <a:p>
              <a:endParaRPr lang="it-IT"/>
            </a:p>
          </p:txBody>
        </p:sp>
        <p:sp>
          <p:nvSpPr>
            <p:cNvPr id="29" name="Rectangle 28"/>
            <p:cNvSpPr/>
            <p:nvPr/>
          </p:nvSpPr>
          <p:spPr bwMode="auto">
            <a:xfrm>
              <a:off x="3506998" y="277826"/>
              <a:ext cx="1282774" cy="1235136"/>
            </a:xfrm>
            <a:prstGeom prst="rect">
              <a:avLst/>
            </a:prstGeom>
            <a:noFill/>
            <a:ln w="28575" cap="flat" cmpd="sng" algn="ctr">
              <a:solidFill>
                <a:srgbClr val="0099FF"/>
              </a:solidFill>
              <a:prstDash val="solid"/>
              <a:round/>
              <a:headEnd type="none" w="med" len="med"/>
              <a:tailEnd type="none" w="med" len="med"/>
            </a:ln>
            <a:effectLst>
              <a:outerShdw blurRad="127000" dist="76200" dir="2700000" algn="tl" rotWithShape="0">
                <a:schemeClr val="bg1"/>
              </a:outerShdw>
            </a:effectLst>
          </p:spPr>
          <p:txBody>
            <a:bodyPr/>
            <a:lstStyle/>
            <a:p>
              <a:pPr>
                <a:defRPr/>
              </a:pPr>
              <a:endParaRPr lang="en-US" b="1">
                <a:solidFill>
                  <a:schemeClr val="tx1"/>
                </a:solidFill>
                <a:ea typeface="ＭＳ Ｐゴシック" pitchFamily="28" charset="-128"/>
              </a:endParaRPr>
            </a:p>
          </p:txBody>
        </p:sp>
        <p:pic>
          <p:nvPicPr>
            <p:cNvPr id="23584" name="Picture 9" descr="http://upload.wikimedia.org/wikipedia/commons/thumb/9/97/The_Earth_seen_from_Apollo_17.jpg/270px-The_Earth_seen_from_Apollo_1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2081" y="288317"/>
              <a:ext cx="1232607" cy="1232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85" name="Rectangle 14"/>
            <p:cNvSpPr>
              <a:spLocks noChangeArrowheads="1"/>
            </p:cNvSpPr>
            <p:nvPr/>
          </p:nvSpPr>
          <p:spPr bwMode="auto">
            <a:xfrm>
              <a:off x="5168526" y="1371667"/>
              <a:ext cx="1177684" cy="1157755"/>
            </a:xfrm>
            <a:prstGeom prst="rect">
              <a:avLst/>
            </a:prstGeom>
            <a:solidFill>
              <a:schemeClr val="tx1"/>
            </a:solidFill>
            <a:ln w="9525">
              <a:solidFill>
                <a:schemeClr val="tx1"/>
              </a:solidFill>
              <a:round/>
              <a:headEnd/>
              <a:tailEnd/>
            </a:ln>
          </p:spPr>
          <p:txBody>
            <a:bodyPr/>
            <a:lstStyle/>
            <a:p>
              <a:endParaRPr lang="it-IT" b="1">
                <a:solidFill>
                  <a:schemeClr val="tx1"/>
                </a:solidFill>
              </a:endParaRPr>
            </a:p>
          </p:txBody>
        </p:sp>
        <p:pic>
          <p:nvPicPr>
            <p:cNvPr id="23586" name="Picture 13" descr="http://upload.wikimedia.org/wikipedia/commons/thumb/4/4e/Pleiades_large.jpg/300px-Pleiades_large.jpg"/>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2383" y="2199271"/>
              <a:ext cx="1234440" cy="116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7" name="Picture 15" descr="http://www.nasa.gov/images/content/628407main_a520_66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5932357" y="3630304"/>
              <a:ext cx="1209389" cy="112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 name="Straight Connector 57"/>
            <p:cNvCxnSpPr/>
            <p:nvPr/>
          </p:nvCxnSpPr>
          <p:spPr bwMode="auto">
            <a:xfrm flipV="1">
              <a:off x="4112492" y="4394417"/>
              <a:ext cx="1560" cy="817602"/>
            </a:xfrm>
            <a:prstGeom prst="line">
              <a:avLst/>
            </a:prstGeom>
            <a:solidFill>
              <a:schemeClr val="accent1"/>
            </a:solidFill>
            <a:ln w="28575" cap="flat" cmpd="sng" algn="ctr">
              <a:solidFill>
                <a:schemeClr val="bg2">
                  <a:lumMod val="75000"/>
                </a:schemeClr>
              </a:solidFill>
              <a:prstDash val="solid"/>
              <a:round/>
              <a:headEnd type="none" w="med" len="med"/>
              <a:tailEnd type="none" w="med" len="med"/>
            </a:ln>
            <a:effectLst/>
          </p:spPr>
        </p:cxnSp>
        <p:sp>
          <p:nvSpPr>
            <p:cNvPr id="66" name="Rectangle 65"/>
            <p:cNvSpPr/>
            <p:nvPr/>
          </p:nvSpPr>
          <p:spPr bwMode="auto">
            <a:xfrm>
              <a:off x="5120609" y="1335153"/>
              <a:ext cx="1282774" cy="1236724"/>
            </a:xfrm>
            <a:prstGeom prst="rect">
              <a:avLst/>
            </a:prstGeom>
            <a:noFill/>
            <a:ln w="28575" cap="flat" cmpd="sng" algn="ctr">
              <a:solidFill>
                <a:srgbClr val="00CC00"/>
              </a:solidFill>
              <a:prstDash val="solid"/>
              <a:round/>
              <a:headEnd type="none" w="med" len="med"/>
              <a:tailEnd type="none" w="med" len="med"/>
            </a:ln>
            <a:effectLst>
              <a:outerShdw blurRad="127000" dist="63500" dir="2700000" algn="tl" rotWithShape="0">
                <a:schemeClr val="bg1"/>
              </a:outerShdw>
            </a:effectLst>
          </p:spPr>
          <p:txBody>
            <a:bodyPr/>
            <a:lstStyle/>
            <a:p>
              <a:pPr>
                <a:defRPr/>
              </a:pPr>
              <a:endParaRPr lang="en-US" b="1">
                <a:solidFill>
                  <a:schemeClr val="tx1"/>
                </a:solidFill>
                <a:ea typeface="ＭＳ Ｐゴシック" pitchFamily="28" charset="-128"/>
              </a:endParaRPr>
            </a:p>
          </p:txBody>
        </p:sp>
        <p:sp>
          <p:nvSpPr>
            <p:cNvPr id="23590" name="Rectangle 19"/>
            <p:cNvSpPr>
              <a:spLocks noChangeArrowheads="1"/>
            </p:cNvSpPr>
            <p:nvPr/>
          </p:nvSpPr>
          <p:spPr bwMode="auto">
            <a:xfrm>
              <a:off x="5167418" y="1394635"/>
              <a:ext cx="1178792" cy="1124019"/>
            </a:xfrm>
            <a:prstGeom prst="rect">
              <a:avLst/>
            </a:prstGeom>
            <a:solidFill>
              <a:schemeClr val="tx1"/>
            </a:solidFill>
            <a:ln w="9525">
              <a:solidFill>
                <a:schemeClr val="tx1"/>
              </a:solidFill>
              <a:round/>
              <a:headEnd/>
              <a:tailEnd/>
            </a:ln>
          </p:spPr>
          <p:txBody>
            <a:bodyPr/>
            <a:lstStyle/>
            <a:p>
              <a:endParaRPr lang="it-IT" b="1">
                <a:solidFill>
                  <a:schemeClr val="tx1"/>
                </a:solidFill>
              </a:endParaRPr>
            </a:p>
          </p:txBody>
        </p:sp>
        <p:sp>
          <p:nvSpPr>
            <p:cNvPr id="23591" name="TextBox 64"/>
            <p:cNvSpPr txBox="1">
              <a:spLocks noChangeArrowheads="1"/>
            </p:cNvSpPr>
            <p:nvPr/>
          </p:nvSpPr>
          <p:spPr bwMode="auto">
            <a:xfrm>
              <a:off x="5083462" y="1441324"/>
              <a:ext cx="1285929" cy="997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accent2"/>
                  </a:solidFill>
                  <a:latin typeface="Arial" charset="0"/>
                  <a:ea typeface="ＭＳ Ｐゴシック" charset="0"/>
                  <a:cs typeface="ＭＳ Ｐゴシック" charset="0"/>
                </a:defRPr>
              </a:lvl1pPr>
              <a:lvl2pPr marL="742950" indent="-285750" eaLnBrk="0" hangingPunct="0">
                <a:defRPr sz="2400">
                  <a:solidFill>
                    <a:schemeClr val="accent2"/>
                  </a:solidFill>
                  <a:latin typeface="Arial" charset="0"/>
                  <a:ea typeface="ＭＳ Ｐゴシック" charset="0"/>
                </a:defRPr>
              </a:lvl2pPr>
              <a:lvl3pPr marL="1143000" indent="-228600" eaLnBrk="0" hangingPunct="0">
                <a:defRPr sz="2400">
                  <a:solidFill>
                    <a:schemeClr val="accent2"/>
                  </a:solidFill>
                  <a:latin typeface="Arial" charset="0"/>
                  <a:ea typeface="ＭＳ Ｐゴシック" charset="0"/>
                </a:defRPr>
              </a:lvl3pPr>
              <a:lvl4pPr marL="1600200" indent="-228600" eaLnBrk="0" hangingPunct="0">
                <a:defRPr sz="2400">
                  <a:solidFill>
                    <a:schemeClr val="accent2"/>
                  </a:solidFill>
                  <a:latin typeface="Arial" charset="0"/>
                  <a:ea typeface="ＭＳ Ｐゴシック" charset="0"/>
                </a:defRPr>
              </a:lvl4pPr>
              <a:lvl5pPr marL="2057400" indent="-228600" eaLnBrk="0" hangingPunct="0">
                <a:defRPr sz="2400">
                  <a:solidFill>
                    <a:schemeClr val="accent2"/>
                  </a:solidFill>
                  <a:latin typeface="Arial" charset="0"/>
                  <a:ea typeface="ＭＳ Ｐゴシック" charset="0"/>
                </a:defRPr>
              </a:lvl5pPr>
              <a:lvl6pPr marL="2514600" indent="-228600" eaLnBrk="0" fontAlgn="base" hangingPunct="0">
                <a:spcBef>
                  <a:spcPct val="0"/>
                </a:spcBef>
                <a:spcAft>
                  <a:spcPct val="0"/>
                </a:spcAft>
                <a:defRPr sz="2400">
                  <a:solidFill>
                    <a:schemeClr val="accent2"/>
                  </a:solidFill>
                  <a:latin typeface="Arial" charset="0"/>
                  <a:ea typeface="ＭＳ Ｐゴシック" charset="0"/>
                </a:defRPr>
              </a:lvl6pPr>
              <a:lvl7pPr marL="2971800" indent="-228600" eaLnBrk="0" fontAlgn="base" hangingPunct="0">
                <a:spcBef>
                  <a:spcPct val="0"/>
                </a:spcBef>
                <a:spcAft>
                  <a:spcPct val="0"/>
                </a:spcAft>
                <a:defRPr sz="2400">
                  <a:solidFill>
                    <a:schemeClr val="accent2"/>
                  </a:solidFill>
                  <a:latin typeface="Arial" charset="0"/>
                  <a:ea typeface="ＭＳ Ｐゴシック" charset="0"/>
                </a:defRPr>
              </a:lvl7pPr>
              <a:lvl8pPr marL="3429000" indent="-228600" eaLnBrk="0" fontAlgn="base" hangingPunct="0">
                <a:spcBef>
                  <a:spcPct val="0"/>
                </a:spcBef>
                <a:spcAft>
                  <a:spcPct val="0"/>
                </a:spcAft>
                <a:defRPr sz="2400">
                  <a:solidFill>
                    <a:schemeClr val="accent2"/>
                  </a:solidFill>
                  <a:latin typeface="Arial" charset="0"/>
                  <a:ea typeface="ＭＳ Ｐゴシック" charset="0"/>
                </a:defRPr>
              </a:lvl8pPr>
              <a:lvl9pPr marL="3886200" indent="-228600" eaLnBrk="0" fontAlgn="base" hangingPunct="0">
                <a:spcBef>
                  <a:spcPct val="0"/>
                </a:spcBef>
                <a:spcAft>
                  <a:spcPct val="0"/>
                </a:spcAft>
                <a:defRPr sz="2400">
                  <a:solidFill>
                    <a:schemeClr val="accent2"/>
                  </a:solidFill>
                  <a:latin typeface="Arial" charset="0"/>
                  <a:ea typeface="ＭＳ Ｐゴシック" charset="0"/>
                </a:defRPr>
              </a:lvl9pPr>
            </a:lstStyle>
            <a:p>
              <a:pPr eaLnBrk="1" hangingPunct="1">
                <a:lnSpc>
                  <a:spcPct val="70000"/>
                </a:lnSpc>
              </a:pPr>
              <a:r>
                <a:rPr lang="en-US" sz="2800" i="1">
                  <a:solidFill>
                    <a:srgbClr val="00CC00"/>
                  </a:solidFill>
                  <a:latin typeface="Symbol" charset="0"/>
                </a:rPr>
                <a:t>n</a:t>
              </a:r>
              <a:r>
                <a:rPr lang="en-US" sz="2800" i="1" baseline="-25000">
                  <a:solidFill>
                    <a:srgbClr val="00CC00"/>
                  </a:solidFill>
                  <a:latin typeface="Times New Roman" charset="0"/>
                  <a:cs typeface="Times New Roman" charset="0"/>
                </a:rPr>
                <a:t>e</a:t>
              </a:r>
            </a:p>
            <a:p>
              <a:pPr eaLnBrk="1" hangingPunct="1">
                <a:lnSpc>
                  <a:spcPct val="70000"/>
                </a:lnSpc>
              </a:pPr>
              <a:r>
                <a:rPr lang="en-US" sz="2800" i="1">
                  <a:solidFill>
                    <a:srgbClr val="00CC00"/>
                  </a:solidFill>
                </a:rPr>
                <a:t>    </a:t>
              </a:r>
              <a:r>
                <a:rPr lang="en-US" sz="2800" i="1">
                  <a:solidFill>
                    <a:srgbClr val="00CC00"/>
                  </a:solidFill>
                  <a:latin typeface="Symbol" charset="0"/>
                </a:rPr>
                <a:t>n</a:t>
              </a:r>
              <a:r>
                <a:rPr lang="en-US" sz="2800" i="1" baseline="-25000">
                  <a:solidFill>
                    <a:srgbClr val="00CC00"/>
                  </a:solidFill>
                  <a:latin typeface="Symbol" charset="0"/>
                </a:rPr>
                <a:t>m</a:t>
              </a:r>
            </a:p>
            <a:p>
              <a:pPr eaLnBrk="1" hangingPunct="1">
                <a:lnSpc>
                  <a:spcPct val="70000"/>
                </a:lnSpc>
              </a:pPr>
              <a:r>
                <a:rPr lang="en-US" sz="2800" i="1">
                  <a:solidFill>
                    <a:srgbClr val="00CC00"/>
                  </a:solidFill>
                  <a:latin typeface="Symbol" charset="0"/>
                </a:rPr>
                <a:t>         n</a:t>
              </a:r>
              <a:r>
                <a:rPr lang="en-US" sz="2800" i="1" baseline="-25000">
                  <a:solidFill>
                    <a:srgbClr val="00CC00"/>
                  </a:solidFill>
                  <a:latin typeface="Symbol" charset="0"/>
                </a:rPr>
                <a:t>t</a:t>
              </a:r>
            </a:p>
          </p:txBody>
        </p:sp>
        <p:sp>
          <p:nvSpPr>
            <p:cNvPr id="21" name="TextBox 20"/>
            <p:cNvSpPr txBox="1"/>
            <p:nvPr/>
          </p:nvSpPr>
          <p:spPr>
            <a:xfrm>
              <a:off x="4404315" y="4889522"/>
              <a:ext cx="1215054" cy="646363"/>
            </a:xfrm>
            <a:prstGeom prst="rect">
              <a:avLst/>
            </a:prstGeom>
            <a:noFill/>
            <a:ln>
              <a:noFill/>
            </a:ln>
          </p:spPr>
          <p:txBody>
            <a:bodyPr wrap="none">
              <a:spAutoFit/>
            </a:bodyPr>
            <a:lstStyle/>
            <a:p>
              <a:pPr>
                <a:defRPr/>
              </a:pPr>
              <a:r>
                <a:rPr lang="en-US" sz="3600" dirty="0" smtClean="0">
                  <a:solidFill>
                    <a:schemeClr val="bg1">
                      <a:lumMod val="50000"/>
                    </a:schemeClr>
                  </a:solidFill>
                </a:rPr>
                <a:t>CDM</a:t>
              </a:r>
              <a:endParaRPr lang="en-US" sz="3600" dirty="0">
                <a:solidFill>
                  <a:schemeClr val="bg1">
                    <a:lumMod val="50000"/>
                  </a:schemeClr>
                </a:solidFill>
              </a:endParaRPr>
            </a:p>
          </p:txBody>
        </p:sp>
        <p:sp>
          <p:nvSpPr>
            <p:cNvPr id="69" name="TextBox 68"/>
            <p:cNvSpPr txBox="1"/>
            <p:nvPr/>
          </p:nvSpPr>
          <p:spPr>
            <a:xfrm>
              <a:off x="2981091" y="5695496"/>
              <a:ext cx="748816" cy="831038"/>
            </a:xfrm>
            <a:prstGeom prst="rect">
              <a:avLst/>
            </a:prstGeom>
            <a:noFill/>
          </p:spPr>
          <p:txBody>
            <a:bodyPr wrap="none">
              <a:spAutoFit/>
            </a:bodyPr>
            <a:lstStyle/>
            <a:p>
              <a:pPr>
                <a:defRPr/>
              </a:pPr>
              <a:r>
                <a:rPr lang="en-US" sz="4800" dirty="0" smtClean="0">
                  <a:solidFill>
                    <a:schemeClr val="accent1">
                      <a:lumMod val="75000"/>
                    </a:schemeClr>
                  </a:solidFill>
                  <a:latin typeface="Symbol" pitchFamily="18" charset="2"/>
                </a:rPr>
                <a:t> L</a:t>
              </a:r>
              <a:endParaRPr lang="en-US" sz="4800" dirty="0">
                <a:solidFill>
                  <a:schemeClr val="accent1">
                    <a:lumMod val="75000"/>
                  </a:schemeClr>
                </a:solidFill>
              </a:endParaRPr>
            </a:p>
          </p:txBody>
        </p:sp>
      </p:grpSp>
      <p:graphicFrame>
        <p:nvGraphicFramePr>
          <p:cNvPr id="23555" name="Chart 47"/>
          <p:cNvGraphicFramePr>
            <a:graphicFrameLocks/>
          </p:cNvGraphicFramePr>
          <p:nvPr/>
        </p:nvGraphicFramePr>
        <p:xfrm>
          <a:off x="-890588" y="1282700"/>
          <a:ext cx="5989638" cy="4408488"/>
        </p:xfrm>
        <a:graphic>
          <a:graphicData uri="http://schemas.openxmlformats.org/presentationml/2006/ole">
            <mc:AlternateContent xmlns:mc="http://schemas.openxmlformats.org/markup-compatibility/2006">
              <mc:Choice xmlns:v="urn:schemas-microsoft-com:vml" Requires="v">
                <p:oleObj spid="_x0000_s1041" r:id="rId8" imgW="5991873" imgH="4413139" progId="Excel.Chart.8">
                  <p:embed/>
                </p:oleObj>
              </mc:Choice>
              <mc:Fallback>
                <p:oleObj r:id="rId8" imgW="5991873" imgH="4413139" progId="Excel.Chart.8">
                  <p:embed/>
                  <p:pic>
                    <p:nvPicPr>
                      <p:cNvPr id="0" name=""/>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0588" y="1282700"/>
                        <a:ext cx="5989638"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01131220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pic>
        <p:nvPicPr>
          <p:cNvPr id="2" name="Immagine 1" descr="arXiv.org e-Print archiv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504" y="304800"/>
            <a:ext cx="4518496" cy="6324600"/>
          </a:xfrm>
          <a:prstGeom prst="rect">
            <a:avLst/>
          </a:prstGeom>
        </p:spPr>
      </p:pic>
      <p:sp>
        <p:nvSpPr>
          <p:cNvPr id="3" name="Titolo 2"/>
          <p:cNvSpPr>
            <a:spLocks noGrp="1"/>
          </p:cNvSpPr>
          <p:nvPr>
            <p:ph type="title"/>
          </p:nvPr>
        </p:nvSpPr>
        <p:spPr>
          <a:xfrm>
            <a:off x="5029200" y="685800"/>
            <a:ext cx="3810000" cy="5516562"/>
          </a:xfrm>
        </p:spPr>
        <p:txBody>
          <a:bodyPr/>
          <a:lstStyle/>
          <a:p>
            <a:pPr algn="r"/>
            <a:r>
              <a:rPr lang="it-IT" dirty="0" err="1">
                <a:solidFill>
                  <a:srgbClr val="0000FF"/>
                </a:solidFill>
              </a:rPr>
              <a:t>a</a:t>
            </a:r>
            <a:r>
              <a:rPr lang="it-IT" dirty="0" err="1" smtClean="0">
                <a:solidFill>
                  <a:srgbClr val="0000FF"/>
                </a:solidFill>
              </a:rPr>
              <a:t>rXiv</a:t>
            </a:r>
            <a:r>
              <a:rPr lang="it-IT" dirty="0" smtClean="0">
                <a:solidFill>
                  <a:srgbClr val="0000FF"/>
                </a:solidFill>
              </a:rPr>
              <a:t> – 2013</a:t>
            </a:r>
            <a:br>
              <a:rPr lang="it-IT" dirty="0" smtClean="0">
                <a:solidFill>
                  <a:srgbClr val="0000FF"/>
                </a:solidFill>
              </a:rPr>
            </a:br>
            <a:r>
              <a:rPr lang="it-IT" sz="2400" b="1" dirty="0" smtClean="0">
                <a:solidFill>
                  <a:srgbClr val="0000FF"/>
                </a:solidFill>
              </a:rPr>
              <a:t>PHYSICS</a:t>
            </a:r>
            <a:br>
              <a:rPr lang="it-IT" sz="2400" b="1" dirty="0" smtClean="0">
                <a:solidFill>
                  <a:srgbClr val="0000FF"/>
                </a:solidFill>
              </a:rPr>
            </a:br>
            <a:r>
              <a:rPr lang="it-IT" sz="2400" dirty="0" smtClean="0">
                <a:solidFill>
                  <a:srgbClr val="0000FF"/>
                </a:solidFill>
              </a:rPr>
              <a:t>astro-</a:t>
            </a:r>
            <a:r>
              <a:rPr lang="it-IT" sz="2400" dirty="0" err="1" smtClean="0">
                <a:solidFill>
                  <a:srgbClr val="0000FF"/>
                </a:solidFill>
              </a:rPr>
              <a:t>ph</a:t>
            </a:r>
            <a:r>
              <a:rPr lang="it-IT" sz="2400" dirty="0" smtClean="0">
                <a:solidFill>
                  <a:srgbClr val="0000FF"/>
                </a:solidFill>
              </a:rPr>
              <a:t>  12475</a:t>
            </a:r>
            <a:br>
              <a:rPr lang="it-IT" sz="2400" dirty="0" smtClean="0">
                <a:solidFill>
                  <a:srgbClr val="0000FF"/>
                </a:solidFill>
              </a:rPr>
            </a:br>
            <a:r>
              <a:rPr lang="it-IT" sz="2400" dirty="0" err="1" smtClean="0">
                <a:solidFill>
                  <a:srgbClr val="0000FF"/>
                </a:solidFill>
              </a:rPr>
              <a:t>cond-mat</a:t>
            </a:r>
            <a:r>
              <a:rPr lang="it-IT" sz="2400" dirty="0" smtClean="0">
                <a:solidFill>
                  <a:srgbClr val="0000FF"/>
                </a:solidFill>
              </a:rPr>
              <a:t> 12746</a:t>
            </a:r>
            <a:br>
              <a:rPr lang="it-IT" sz="2400" dirty="0" smtClean="0">
                <a:solidFill>
                  <a:srgbClr val="0000FF"/>
                </a:solidFill>
              </a:rPr>
            </a:br>
            <a:r>
              <a:rPr lang="it-IT" sz="2400" dirty="0" err="1" smtClean="0">
                <a:solidFill>
                  <a:srgbClr val="0000FF"/>
                </a:solidFill>
              </a:rPr>
              <a:t>hep</a:t>
            </a:r>
            <a:r>
              <a:rPr lang="it-IT" sz="2400" dirty="0" smtClean="0">
                <a:solidFill>
                  <a:srgbClr val="0000FF"/>
                </a:solidFill>
              </a:rPr>
              <a:t>-xxx  11672</a:t>
            </a:r>
            <a:br>
              <a:rPr lang="it-IT" sz="2400" dirty="0" smtClean="0">
                <a:solidFill>
                  <a:srgbClr val="0000FF"/>
                </a:solidFill>
              </a:rPr>
            </a:br>
            <a:r>
              <a:rPr lang="it-IT" sz="2400" dirty="0" err="1" smtClean="0">
                <a:solidFill>
                  <a:srgbClr val="0000FF"/>
                </a:solidFill>
              </a:rPr>
              <a:t>math-ph</a:t>
            </a:r>
            <a:r>
              <a:rPr lang="it-IT" sz="2400" dirty="0" smtClean="0">
                <a:solidFill>
                  <a:srgbClr val="0000FF"/>
                </a:solidFill>
              </a:rPr>
              <a:t>    1170</a:t>
            </a:r>
            <a:br>
              <a:rPr lang="it-IT" sz="2400" dirty="0" smtClean="0">
                <a:solidFill>
                  <a:srgbClr val="0000FF"/>
                </a:solidFill>
              </a:rPr>
            </a:br>
            <a:r>
              <a:rPr lang="it-IT" sz="2400" dirty="0" err="1" smtClean="0">
                <a:solidFill>
                  <a:srgbClr val="0000FF"/>
                </a:solidFill>
              </a:rPr>
              <a:t>nlin</a:t>
            </a:r>
            <a:r>
              <a:rPr lang="it-IT" sz="2400" dirty="0" smtClean="0">
                <a:solidFill>
                  <a:srgbClr val="0000FF"/>
                </a:solidFill>
              </a:rPr>
              <a:t>      890</a:t>
            </a:r>
            <a:br>
              <a:rPr lang="it-IT" sz="2400" dirty="0" smtClean="0">
                <a:solidFill>
                  <a:srgbClr val="0000FF"/>
                </a:solidFill>
              </a:rPr>
            </a:br>
            <a:r>
              <a:rPr lang="it-IT" sz="2400" dirty="0" err="1" smtClean="0">
                <a:solidFill>
                  <a:srgbClr val="0000FF"/>
                </a:solidFill>
              </a:rPr>
              <a:t>nucl</a:t>
            </a:r>
            <a:r>
              <a:rPr lang="it-IT" sz="2400" dirty="0">
                <a:solidFill>
                  <a:srgbClr val="0000FF"/>
                </a:solidFill>
              </a:rPr>
              <a:t>-</a:t>
            </a:r>
            <a:r>
              <a:rPr lang="it-IT" sz="2400" dirty="0" smtClean="0">
                <a:solidFill>
                  <a:srgbClr val="0000FF"/>
                </a:solidFill>
              </a:rPr>
              <a:t>xxx   1826</a:t>
            </a:r>
            <a:br>
              <a:rPr lang="it-IT" sz="2400" dirty="0" smtClean="0">
                <a:solidFill>
                  <a:srgbClr val="0000FF"/>
                </a:solidFill>
              </a:rPr>
            </a:br>
            <a:r>
              <a:rPr lang="it-IT" sz="2400" dirty="0" err="1" smtClean="0">
                <a:solidFill>
                  <a:srgbClr val="0000FF"/>
                </a:solidFill>
              </a:rPr>
              <a:t>phys</a:t>
            </a:r>
            <a:r>
              <a:rPr lang="it-IT" sz="2400" dirty="0" smtClean="0">
                <a:solidFill>
                  <a:srgbClr val="0000FF"/>
                </a:solidFill>
              </a:rPr>
              <a:t>-xxx   7506</a:t>
            </a:r>
            <a:br>
              <a:rPr lang="it-IT" sz="2400" dirty="0" smtClean="0">
                <a:solidFill>
                  <a:srgbClr val="0000FF"/>
                </a:solidFill>
              </a:rPr>
            </a:br>
            <a:r>
              <a:rPr lang="it-IT" sz="2400" dirty="0" err="1" smtClean="0">
                <a:solidFill>
                  <a:srgbClr val="0000FF"/>
                </a:solidFill>
              </a:rPr>
              <a:t>quant-ph</a:t>
            </a:r>
            <a:r>
              <a:rPr lang="it-IT" sz="2400" dirty="0" smtClean="0">
                <a:solidFill>
                  <a:srgbClr val="0000FF"/>
                </a:solidFill>
              </a:rPr>
              <a:t>   4049</a:t>
            </a:r>
            <a:br>
              <a:rPr lang="it-IT" sz="2400" dirty="0" smtClean="0">
                <a:solidFill>
                  <a:srgbClr val="0000FF"/>
                </a:solidFill>
              </a:rPr>
            </a:br>
            <a:r>
              <a:rPr lang="it-IT" sz="2400" dirty="0">
                <a:solidFill>
                  <a:srgbClr val="0000FF"/>
                </a:solidFill>
              </a:rPr>
              <a:t/>
            </a:r>
            <a:br>
              <a:rPr lang="it-IT" sz="2400" dirty="0">
                <a:solidFill>
                  <a:srgbClr val="0000FF"/>
                </a:solidFill>
              </a:rPr>
            </a:br>
            <a:r>
              <a:rPr lang="it-IT" sz="2400" b="1" dirty="0" smtClean="0">
                <a:solidFill>
                  <a:srgbClr val="0000FF"/>
                </a:solidFill>
              </a:rPr>
              <a:t>MATH</a:t>
            </a:r>
            <a:r>
              <a:rPr lang="it-IT" sz="2400" dirty="0" smtClean="0">
                <a:solidFill>
                  <a:srgbClr val="0000FF"/>
                </a:solidFill>
              </a:rPr>
              <a:t> 26785</a:t>
            </a:r>
            <a:r>
              <a:rPr lang="it-IT" sz="2400" dirty="0">
                <a:solidFill>
                  <a:srgbClr val="0000FF"/>
                </a:solidFill>
              </a:rPr>
              <a:t/>
            </a:r>
            <a:br>
              <a:rPr lang="it-IT" sz="2400" dirty="0">
                <a:solidFill>
                  <a:srgbClr val="0000FF"/>
                </a:solidFill>
              </a:rPr>
            </a:br>
            <a:r>
              <a:rPr lang="it-IT" sz="2400" dirty="0">
                <a:solidFill>
                  <a:srgbClr val="CCFFCC"/>
                </a:solidFill>
              </a:rPr>
              <a:t/>
            </a:r>
            <a:br>
              <a:rPr lang="it-IT" sz="2400" dirty="0">
                <a:solidFill>
                  <a:srgbClr val="CCFFCC"/>
                </a:solidFill>
              </a:rPr>
            </a:br>
            <a:endParaRPr lang="it-IT" sz="2400" dirty="0">
              <a:solidFill>
                <a:srgbClr val="CCFFCC"/>
              </a:solidFill>
            </a:endParaRPr>
          </a:p>
        </p:txBody>
      </p:sp>
    </p:spTree>
    <p:extLst>
      <p:ext uri="{BB962C8B-B14F-4D97-AF65-F5344CB8AC3E}">
        <p14:creationId xmlns:p14="http://schemas.microsoft.com/office/powerpoint/2010/main" val="3171966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362" name="Immagine 4" descr="scuoladiaten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63" y="76200"/>
            <a:ext cx="8643937"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5" name="Immagine 4" descr="Janos_Bolyai,.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2404533"/>
            <a:ext cx="1600200" cy="2243667"/>
          </a:xfrm>
          <a:prstGeom prst="rect">
            <a:avLst/>
          </a:prstGeom>
        </p:spPr>
      </p:pic>
      <p:pic>
        <p:nvPicPr>
          <p:cNvPr id="6" name="Immagine 5" descr="Gaus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999" y="1600200"/>
            <a:ext cx="2115497" cy="3063240"/>
          </a:xfrm>
          <a:prstGeom prst="rect">
            <a:avLst/>
          </a:prstGeom>
        </p:spPr>
      </p:pic>
      <p:pic>
        <p:nvPicPr>
          <p:cNvPr id="7" name="Immagine 6" descr="Hyperbolic_triangl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1800" y="4953000"/>
            <a:ext cx="1905000" cy="1270000"/>
          </a:xfrm>
          <a:prstGeom prst="rect">
            <a:avLst/>
          </a:prstGeom>
        </p:spPr>
      </p:pic>
      <p:pic>
        <p:nvPicPr>
          <p:cNvPr id="8" name="Immagine 7" descr="Lobachevsky_03_cro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5600" y="685800"/>
            <a:ext cx="1994916" cy="3352800"/>
          </a:xfrm>
          <a:prstGeom prst="rect">
            <a:avLst/>
          </a:prstGeom>
        </p:spPr>
      </p:pic>
      <p:pic>
        <p:nvPicPr>
          <p:cNvPr id="9" name="Immagine 8" descr="triangolo_sferico.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00600" y="3200400"/>
            <a:ext cx="1371600" cy="1371600"/>
          </a:xfrm>
          <a:prstGeom prst="rect">
            <a:avLst/>
          </a:prstGeom>
        </p:spPr>
      </p:pic>
      <p:sp>
        <p:nvSpPr>
          <p:cNvPr id="10" name="Titolo 9"/>
          <p:cNvSpPr>
            <a:spLocks noGrp="1"/>
          </p:cNvSpPr>
          <p:nvPr>
            <p:ph type="title"/>
          </p:nvPr>
        </p:nvSpPr>
        <p:spPr>
          <a:xfrm>
            <a:off x="0" y="76200"/>
            <a:ext cx="6553200" cy="1143000"/>
          </a:xfrm>
        </p:spPr>
        <p:txBody>
          <a:bodyPr/>
          <a:lstStyle/>
          <a:p>
            <a:r>
              <a:rPr lang="it-IT" sz="2800" dirty="0">
                <a:solidFill>
                  <a:schemeClr val="bg2">
                    <a:lumMod val="60000"/>
                    <a:lumOff val="40000"/>
                  </a:schemeClr>
                </a:solidFill>
                <a:latin typeface="Chalkboard"/>
                <a:cs typeface="Chalkboard"/>
              </a:rPr>
              <a:t>“Per un punto passa una e una sola retta </a:t>
            </a:r>
            <a:r>
              <a:rPr lang="it-IT" sz="2800" dirty="0" err="1">
                <a:solidFill>
                  <a:schemeClr val="bg2">
                    <a:lumMod val="60000"/>
                    <a:lumOff val="40000"/>
                  </a:schemeClr>
                </a:solidFill>
                <a:latin typeface="Chalkboard"/>
                <a:cs typeface="Chalkboard"/>
              </a:rPr>
              <a:t>paralella</a:t>
            </a:r>
            <a:r>
              <a:rPr lang="it-IT" sz="2800" dirty="0">
                <a:solidFill>
                  <a:schemeClr val="bg2">
                    <a:lumMod val="60000"/>
                    <a:lumOff val="40000"/>
                  </a:schemeClr>
                </a:solidFill>
                <a:latin typeface="Chalkboard"/>
                <a:cs typeface="Chalkboard"/>
              </a:rPr>
              <a:t> ad una retta data</a:t>
            </a:r>
            <a:r>
              <a:rPr lang="it-IT" sz="2800" dirty="0" smtClean="0">
                <a:solidFill>
                  <a:schemeClr val="bg2">
                    <a:lumMod val="60000"/>
                    <a:lumOff val="40000"/>
                  </a:schemeClr>
                </a:solidFill>
                <a:latin typeface="Chalkboard"/>
                <a:cs typeface="Chalkboard"/>
              </a:rPr>
              <a:t>”</a:t>
            </a:r>
            <a:r>
              <a:rPr lang="it-IT" sz="2800" dirty="0">
                <a:solidFill>
                  <a:schemeClr val="bg1"/>
                </a:solidFill>
                <a:latin typeface="Times New Roman" charset="0"/>
              </a:rPr>
              <a:t> </a:t>
            </a:r>
            <a:r>
              <a:rPr lang="it-IT" sz="2800" dirty="0" smtClean="0">
                <a:solidFill>
                  <a:schemeClr val="bg1"/>
                </a:solidFill>
                <a:latin typeface="Times New Roman" charset="0"/>
              </a:rPr>
              <a:t> </a:t>
            </a:r>
            <a:endParaRPr lang="it-IT" sz="2800" dirty="0">
              <a:solidFill>
                <a:schemeClr val="bg2">
                  <a:lumMod val="60000"/>
                  <a:lumOff val="40000"/>
                </a:schemeClr>
              </a:solidFill>
            </a:endParaRPr>
          </a:p>
        </p:txBody>
      </p:sp>
      <p:sp>
        <p:nvSpPr>
          <p:cNvPr id="11" name="Rettangolo 10"/>
          <p:cNvSpPr/>
          <p:nvPr/>
        </p:nvSpPr>
        <p:spPr>
          <a:xfrm>
            <a:off x="691529" y="4648200"/>
            <a:ext cx="1442071" cy="369332"/>
          </a:xfrm>
          <a:prstGeom prst="rect">
            <a:avLst/>
          </a:prstGeom>
        </p:spPr>
        <p:txBody>
          <a:bodyPr wrap="none">
            <a:spAutoFit/>
          </a:bodyPr>
          <a:lstStyle/>
          <a:p>
            <a:pPr>
              <a:defRPr/>
            </a:pPr>
            <a:r>
              <a:rPr lang="it-IT" dirty="0">
                <a:solidFill>
                  <a:schemeClr val="accent1"/>
                </a:solidFill>
                <a:latin typeface="Times New Roman" charset="0"/>
              </a:rPr>
              <a:t>Karl </a:t>
            </a:r>
            <a:r>
              <a:rPr lang="it-IT" dirty="0" err="1">
                <a:solidFill>
                  <a:schemeClr val="accent1"/>
                </a:solidFill>
                <a:latin typeface="Times New Roman" charset="0"/>
              </a:rPr>
              <a:t>F</a:t>
            </a:r>
            <a:r>
              <a:rPr lang="it-IT" dirty="0">
                <a:solidFill>
                  <a:schemeClr val="accent1"/>
                </a:solidFill>
                <a:latin typeface="Times New Roman" charset="0"/>
              </a:rPr>
              <a:t>. Gauss</a:t>
            </a:r>
            <a:endParaRPr lang="en-US" dirty="0">
              <a:solidFill>
                <a:schemeClr val="accent1"/>
              </a:solidFill>
              <a:latin typeface="Times New Roman" charset="0"/>
            </a:endParaRPr>
          </a:p>
        </p:txBody>
      </p:sp>
      <p:sp>
        <p:nvSpPr>
          <p:cNvPr id="12" name="Rettangolo 11"/>
          <p:cNvSpPr/>
          <p:nvPr/>
        </p:nvSpPr>
        <p:spPr>
          <a:xfrm>
            <a:off x="6687292" y="4191000"/>
            <a:ext cx="2075708" cy="369332"/>
          </a:xfrm>
          <a:prstGeom prst="rect">
            <a:avLst/>
          </a:prstGeom>
        </p:spPr>
        <p:txBody>
          <a:bodyPr wrap="none">
            <a:spAutoFit/>
          </a:bodyPr>
          <a:lstStyle/>
          <a:p>
            <a:pPr>
              <a:defRPr/>
            </a:pPr>
            <a:r>
              <a:rPr lang="it-IT" dirty="0" smtClean="0">
                <a:solidFill>
                  <a:schemeClr val="accent1"/>
                </a:solidFill>
                <a:latin typeface="Times New Roman" charset="0"/>
              </a:rPr>
              <a:t>Nikolaj </a:t>
            </a:r>
            <a:r>
              <a:rPr lang="it-IT" dirty="0" err="1" smtClean="0">
                <a:solidFill>
                  <a:schemeClr val="accent1"/>
                </a:solidFill>
                <a:latin typeface="Times New Roman" charset="0"/>
              </a:rPr>
              <a:t>Lobacevskij</a:t>
            </a:r>
            <a:endParaRPr lang="en-US" dirty="0">
              <a:solidFill>
                <a:schemeClr val="accent1"/>
              </a:solidFill>
              <a:latin typeface="Times New Roman" charset="0"/>
            </a:endParaRPr>
          </a:p>
        </p:txBody>
      </p:sp>
      <p:sp>
        <p:nvSpPr>
          <p:cNvPr id="13" name="Rettangolo 12"/>
          <p:cNvSpPr/>
          <p:nvPr/>
        </p:nvSpPr>
        <p:spPr>
          <a:xfrm>
            <a:off x="2895600" y="4659868"/>
            <a:ext cx="1371600" cy="369332"/>
          </a:xfrm>
          <a:prstGeom prst="rect">
            <a:avLst/>
          </a:prstGeom>
        </p:spPr>
        <p:txBody>
          <a:bodyPr wrap="square">
            <a:spAutoFit/>
          </a:bodyPr>
          <a:lstStyle/>
          <a:p>
            <a:pPr>
              <a:defRPr/>
            </a:pPr>
            <a:r>
              <a:rPr lang="it-IT" dirty="0" smtClean="0">
                <a:solidFill>
                  <a:schemeClr val="accent1"/>
                </a:solidFill>
                <a:latin typeface="Times New Roman" charset="0"/>
              </a:rPr>
              <a:t>Janos </a:t>
            </a:r>
            <a:r>
              <a:rPr lang="it-IT" dirty="0" err="1" smtClean="0">
                <a:solidFill>
                  <a:schemeClr val="accent1"/>
                </a:solidFill>
                <a:latin typeface="Times New Roman" charset="0"/>
              </a:rPr>
              <a:t>Bolyai</a:t>
            </a:r>
            <a:endParaRPr lang="en-US" dirty="0">
              <a:solidFill>
                <a:schemeClr val="accent1"/>
              </a:solidFill>
              <a:latin typeface="Times New Roman" charset="0"/>
            </a:endParaRPr>
          </a:p>
        </p:txBody>
      </p:sp>
      <p:sp>
        <p:nvSpPr>
          <p:cNvPr id="2" name="Rettangolo 1"/>
          <p:cNvSpPr/>
          <p:nvPr/>
        </p:nvSpPr>
        <p:spPr>
          <a:xfrm>
            <a:off x="457200" y="5105400"/>
            <a:ext cx="6400800" cy="1569660"/>
          </a:xfrm>
          <a:prstGeom prst="rect">
            <a:avLst/>
          </a:prstGeom>
        </p:spPr>
        <p:txBody>
          <a:bodyPr wrap="square">
            <a:spAutoFit/>
          </a:bodyPr>
          <a:lstStyle/>
          <a:p>
            <a:r>
              <a:rPr lang="it-IT" sz="2400" i="1" dirty="0" smtClean="0">
                <a:solidFill>
                  <a:schemeClr val="accent1">
                    <a:lumMod val="75000"/>
                  </a:schemeClr>
                </a:solidFill>
                <a:latin typeface="Gabriola"/>
                <a:cs typeface="Gabriola"/>
              </a:rPr>
              <a:t>…, </a:t>
            </a:r>
            <a:r>
              <a:rPr lang="it-IT" sz="2400" i="1" dirty="0">
                <a:solidFill>
                  <a:schemeClr val="accent1">
                    <a:lumMod val="75000"/>
                  </a:schemeClr>
                </a:solidFill>
                <a:latin typeface="Gabriola"/>
                <a:cs typeface="Gabriola"/>
              </a:rPr>
              <a:t>lodarlo sarebbe infatti lodare me stesso; tutto il contenuto dell'opera spianata da tuo figlio coincide quasi interamente con quanto occupa le mie meditazioni da trentacinque anni a questa parte [...] </a:t>
            </a:r>
          </a:p>
        </p:txBody>
      </p:sp>
      <p:sp>
        <p:nvSpPr>
          <p:cNvPr id="4" name="Rettangolo 3"/>
          <p:cNvSpPr/>
          <p:nvPr/>
        </p:nvSpPr>
        <p:spPr>
          <a:xfrm>
            <a:off x="3115039" y="990600"/>
            <a:ext cx="2904761" cy="1323439"/>
          </a:xfrm>
          <a:prstGeom prst="rect">
            <a:avLst/>
          </a:prstGeom>
        </p:spPr>
        <p:txBody>
          <a:bodyPr wrap="none">
            <a:spAutoFit/>
          </a:bodyPr>
          <a:lstStyle/>
          <a:p>
            <a:r>
              <a:rPr lang="it-IT" sz="4000" dirty="0" smtClean="0">
                <a:solidFill>
                  <a:srgbClr val="CCFFCC"/>
                </a:solidFill>
                <a:latin typeface="Times New Roman" charset="0"/>
              </a:rPr>
              <a:t>Le geometrie </a:t>
            </a:r>
          </a:p>
          <a:p>
            <a:r>
              <a:rPr lang="it-IT" sz="4000" dirty="0">
                <a:solidFill>
                  <a:srgbClr val="CCFFCC"/>
                </a:solidFill>
                <a:latin typeface="Times New Roman" charset="0"/>
              </a:rPr>
              <a:t>n</a:t>
            </a:r>
            <a:r>
              <a:rPr lang="it-IT" sz="4000" dirty="0" smtClean="0">
                <a:solidFill>
                  <a:srgbClr val="CCFFCC"/>
                </a:solidFill>
                <a:latin typeface="Times New Roman" charset="0"/>
              </a:rPr>
              <a:t>on-Euclidee</a:t>
            </a:r>
            <a:endParaRPr lang="it-IT" sz="4000" dirty="0">
              <a:solidFill>
                <a:srgbClr val="CCFFCC"/>
              </a:solidFill>
            </a:endParaRPr>
          </a:p>
        </p:txBody>
      </p:sp>
    </p:spTree>
    <p:extLst>
      <p:ext uri="{BB962C8B-B14F-4D97-AF65-F5344CB8AC3E}">
        <p14:creationId xmlns:p14="http://schemas.microsoft.com/office/powerpoint/2010/main" val="259179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800600" y="152400"/>
            <a:ext cx="4038600" cy="1143000"/>
          </a:xfrm>
        </p:spPr>
        <p:txBody>
          <a:bodyPr/>
          <a:lstStyle/>
          <a:p>
            <a:r>
              <a:rPr lang="it-IT" b="1" dirty="0" smtClean="0">
                <a:latin typeface="Times New Roman"/>
                <a:cs typeface="Times New Roman"/>
              </a:rPr>
              <a:t>Karl </a:t>
            </a:r>
            <a:r>
              <a:rPr lang="it-IT" b="1" dirty="0" err="1" smtClean="0">
                <a:latin typeface="Times New Roman"/>
                <a:cs typeface="Times New Roman"/>
              </a:rPr>
              <a:t>F</a:t>
            </a:r>
            <a:r>
              <a:rPr lang="it-IT" b="1" dirty="0" smtClean="0">
                <a:latin typeface="Times New Roman"/>
                <a:cs typeface="Times New Roman"/>
              </a:rPr>
              <a:t>. Gauss</a:t>
            </a:r>
            <a:endParaRPr lang="it-IT" b="1" dirty="0">
              <a:latin typeface="Times New Roman"/>
              <a:cs typeface="Times New Roman"/>
            </a:endParaRPr>
          </a:p>
        </p:txBody>
      </p:sp>
      <p:pic>
        <p:nvPicPr>
          <p:cNvPr id="3" name="Immagine 2" descr="messung_WE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1524000"/>
            <a:ext cx="4025899" cy="4143579"/>
          </a:xfrm>
          <a:prstGeom prst="rect">
            <a:avLst/>
          </a:prstGeom>
        </p:spPr>
      </p:pic>
      <p:pic>
        <p:nvPicPr>
          <p:cNvPr id="4" name="Immagine 3" descr="Heliotrope2-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3298581"/>
            <a:ext cx="4648200" cy="2949819"/>
          </a:xfrm>
          <a:prstGeom prst="rect">
            <a:avLst/>
          </a:prstGeom>
        </p:spPr>
      </p:pic>
      <p:pic>
        <p:nvPicPr>
          <p:cNvPr id="5" name="Immagine 4" descr="Heliotrope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 y="365194"/>
            <a:ext cx="3048000" cy="2606606"/>
          </a:xfrm>
          <a:prstGeom prst="rect">
            <a:avLst/>
          </a:prstGeom>
        </p:spPr>
      </p:pic>
      <p:sp>
        <p:nvSpPr>
          <p:cNvPr id="6" name="Rettangolo 5"/>
          <p:cNvSpPr/>
          <p:nvPr/>
        </p:nvSpPr>
        <p:spPr>
          <a:xfrm>
            <a:off x="1295400" y="2602468"/>
            <a:ext cx="1219200" cy="369332"/>
          </a:xfrm>
          <a:prstGeom prst="rect">
            <a:avLst/>
          </a:prstGeom>
        </p:spPr>
        <p:txBody>
          <a:bodyPr wrap="square">
            <a:spAutoFit/>
          </a:bodyPr>
          <a:lstStyle/>
          <a:p>
            <a:r>
              <a:rPr lang="it-IT" dirty="0" smtClean="0">
                <a:solidFill>
                  <a:schemeClr val="bg2">
                    <a:lumMod val="60000"/>
                    <a:lumOff val="40000"/>
                  </a:schemeClr>
                </a:solidFill>
              </a:rPr>
              <a:t>Eliotropo</a:t>
            </a:r>
            <a:endParaRPr lang="it-IT" dirty="0">
              <a:solidFill>
                <a:schemeClr val="bg2">
                  <a:lumMod val="60000"/>
                  <a:lumOff val="40000"/>
                </a:schemeClr>
              </a:solidFill>
            </a:endParaRPr>
          </a:p>
        </p:txBody>
      </p:sp>
    </p:spTree>
    <p:extLst>
      <p:ext uri="{BB962C8B-B14F-4D97-AF65-F5344CB8AC3E}">
        <p14:creationId xmlns:p14="http://schemas.microsoft.com/office/powerpoint/2010/main" val="2868868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pic>
        <p:nvPicPr>
          <p:cNvPr id="73730" name="Picture 5" descr="yyyesc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52400"/>
            <a:ext cx="4643438"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1" name="Picture 6" descr="img0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00200"/>
            <a:ext cx="29718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80028"/>
        </a:solidFill>
        <a:effectLst/>
      </p:bgPr>
    </p:bg>
    <p:spTree>
      <p:nvGrpSpPr>
        <p:cNvPr id="1" name=""/>
        <p:cNvGrpSpPr/>
        <p:nvPr/>
      </p:nvGrpSpPr>
      <p:grpSpPr>
        <a:xfrm>
          <a:off x="0" y="0"/>
          <a:ext cx="0" cy="0"/>
          <a:chOff x="0" y="0"/>
          <a:chExt cx="0" cy="0"/>
        </a:xfrm>
      </p:grpSpPr>
      <p:pic>
        <p:nvPicPr>
          <p:cNvPr id="72706" name="Picture 4" descr="Georg_Friedrich_Bernhard_Rieman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341" y="1447800"/>
            <a:ext cx="1969659"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9" name="Rectangle 5"/>
          <p:cNvSpPr>
            <a:spLocks noChangeArrowheads="1"/>
          </p:cNvSpPr>
          <p:nvPr/>
        </p:nvSpPr>
        <p:spPr bwMode="auto">
          <a:xfrm>
            <a:off x="304801" y="3810000"/>
            <a:ext cx="19811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dirty="0" smtClean="0">
                <a:solidFill>
                  <a:schemeClr val="accent1"/>
                </a:solidFill>
                <a:latin typeface="Times New Roman" charset="0"/>
              </a:rPr>
              <a:t>Bernhard </a:t>
            </a:r>
            <a:r>
              <a:rPr lang="it-IT" dirty="0" err="1" smtClean="0">
                <a:solidFill>
                  <a:schemeClr val="accent1"/>
                </a:solidFill>
                <a:latin typeface="Times New Roman" charset="0"/>
              </a:rPr>
              <a:t>Riemann</a:t>
            </a:r>
            <a:endParaRPr lang="en-US" dirty="0">
              <a:solidFill>
                <a:schemeClr val="accent1"/>
              </a:solidFill>
              <a:latin typeface="Times New Roman" charset="0"/>
            </a:endParaRPr>
          </a:p>
        </p:txBody>
      </p:sp>
      <p:pic>
        <p:nvPicPr>
          <p:cNvPr id="72708" name="Picture 6" descr="Levi-civi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2590800"/>
            <a:ext cx="1876425" cy="2267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1" name="Rectangle 7"/>
          <p:cNvSpPr>
            <a:spLocks noChangeArrowheads="1"/>
          </p:cNvSpPr>
          <p:nvPr/>
        </p:nvSpPr>
        <p:spPr bwMode="auto">
          <a:xfrm>
            <a:off x="6858000" y="5216351"/>
            <a:ext cx="1843436"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nSpc>
                <a:spcPct val="90000"/>
              </a:lnSpc>
              <a:spcBef>
                <a:spcPct val="20000"/>
              </a:spcBef>
              <a:defRPr/>
            </a:pPr>
            <a:r>
              <a:rPr lang="it-IT" dirty="0">
                <a:solidFill>
                  <a:schemeClr val="accent1"/>
                </a:solidFill>
                <a:latin typeface="Times New Roman" charset="0"/>
                <a:cs typeface="+mn-cs"/>
              </a:rPr>
              <a:t>Tullio Levi Civita</a:t>
            </a:r>
            <a:endParaRPr lang="en-US" dirty="0">
              <a:solidFill>
                <a:schemeClr val="accent1"/>
              </a:solidFill>
              <a:latin typeface="Times New Roman" charset="0"/>
              <a:cs typeface="+mn-cs"/>
            </a:endParaRPr>
          </a:p>
        </p:txBody>
      </p:sp>
      <p:sp>
        <p:nvSpPr>
          <p:cNvPr id="98314" name="Rectangle 10"/>
          <p:cNvSpPr>
            <a:spLocks noGrp="1" noChangeArrowheads="1"/>
          </p:cNvSpPr>
          <p:nvPr>
            <p:ph type="title"/>
          </p:nvPr>
        </p:nvSpPr>
        <p:spPr>
          <a:xfrm>
            <a:off x="1066800" y="274638"/>
            <a:ext cx="7086600" cy="1143000"/>
          </a:xfrm>
        </p:spPr>
        <p:txBody>
          <a:bodyPr/>
          <a:lstStyle/>
          <a:p>
            <a:pPr eaLnBrk="1" hangingPunct="1">
              <a:defRPr/>
            </a:pPr>
            <a:r>
              <a:rPr lang="it-IT" sz="3600" dirty="0" smtClean="0">
                <a:solidFill>
                  <a:schemeClr val="accent1"/>
                </a:solidFill>
                <a:latin typeface="Times New Roman" charset="0"/>
                <a:cs typeface="+mj-cs"/>
              </a:rPr>
              <a:t> La geometria moderna</a:t>
            </a:r>
            <a:endParaRPr lang="en-US" sz="3600" i="1" dirty="0" smtClean="0">
              <a:solidFill>
                <a:schemeClr val="accent1"/>
              </a:solidFill>
              <a:latin typeface="Times New Roman" charset="0"/>
              <a:cs typeface="+mj-cs"/>
            </a:endParaRPr>
          </a:p>
        </p:txBody>
      </p:sp>
      <p:pic>
        <p:nvPicPr>
          <p:cNvPr id="72713" name="Immagine 1" descr="Ricci-Curbastr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590801"/>
            <a:ext cx="1724797" cy="2285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4" name="Rettangolo 2"/>
          <p:cNvSpPr>
            <a:spLocks noChangeArrowheads="1"/>
          </p:cNvSpPr>
          <p:nvPr/>
        </p:nvSpPr>
        <p:spPr bwMode="auto">
          <a:xfrm>
            <a:off x="5029200" y="4992469"/>
            <a:ext cx="165904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dirty="0" smtClean="0">
                <a:solidFill>
                  <a:schemeClr val="accent1"/>
                </a:solidFill>
                <a:latin typeface="Times New Roman" charset="0"/>
              </a:rPr>
              <a:t>Gregorio </a:t>
            </a:r>
          </a:p>
          <a:p>
            <a:r>
              <a:rPr lang="it-IT" dirty="0" smtClean="0">
                <a:solidFill>
                  <a:schemeClr val="accent1"/>
                </a:solidFill>
                <a:latin typeface="Times New Roman" charset="0"/>
              </a:rPr>
              <a:t>Ricci</a:t>
            </a:r>
            <a:r>
              <a:rPr lang="it-IT" dirty="0">
                <a:solidFill>
                  <a:schemeClr val="accent1"/>
                </a:solidFill>
                <a:latin typeface="Times New Roman" charset="0"/>
              </a:rPr>
              <a:t>-</a:t>
            </a:r>
            <a:r>
              <a:rPr lang="it-IT" dirty="0" err="1">
                <a:solidFill>
                  <a:schemeClr val="accent1"/>
                </a:solidFill>
                <a:latin typeface="Times New Roman" charset="0"/>
              </a:rPr>
              <a:t>Curbastro</a:t>
            </a:r>
            <a:endParaRPr lang="en-US" dirty="0">
              <a:solidFill>
                <a:schemeClr val="accent1"/>
              </a:solidFill>
              <a:latin typeface="Times New Roman" charset="0"/>
            </a:endParaRPr>
          </a:p>
        </p:txBody>
      </p:sp>
      <p:pic>
        <p:nvPicPr>
          <p:cNvPr id="72715" name="Immagine 3" descr="Elwin_Bruno_Christoffel.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70150" y="1447800"/>
            <a:ext cx="1720850"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6" name="Rettangolo 4"/>
          <p:cNvSpPr>
            <a:spLocks noChangeArrowheads="1"/>
          </p:cNvSpPr>
          <p:nvPr/>
        </p:nvSpPr>
        <p:spPr bwMode="auto">
          <a:xfrm>
            <a:off x="2362200" y="3810000"/>
            <a:ext cx="20013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dirty="0" err="1" smtClean="0">
                <a:solidFill>
                  <a:schemeClr val="accent1"/>
                </a:solidFill>
                <a:latin typeface="Times New Roman" charset="0"/>
              </a:rPr>
              <a:t>Elwin</a:t>
            </a:r>
            <a:r>
              <a:rPr lang="it-IT" dirty="0" smtClean="0">
                <a:solidFill>
                  <a:schemeClr val="accent1"/>
                </a:solidFill>
                <a:latin typeface="Times New Roman" charset="0"/>
              </a:rPr>
              <a:t> </a:t>
            </a:r>
            <a:r>
              <a:rPr lang="it-IT" dirty="0" err="1" smtClean="0">
                <a:solidFill>
                  <a:schemeClr val="accent1"/>
                </a:solidFill>
                <a:latin typeface="Times New Roman" charset="0"/>
              </a:rPr>
              <a:t>B.Christoffel</a:t>
            </a:r>
            <a:endParaRPr lang="en-US" dirty="0">
              <a:solidFill>
                <a:schemeClr val="accent1"/>
              </a:solidFill>
              <a:latin typeface="Times New Roman" charset="0"/>
            </a:endParaRPr>
          </a:p>
        </p:txBody>
      </p:sp>
      <p:sp>
        <p:nvSpPr>
          <p:cNvPr id="2" name="Rettangolo 1"/>
          <p:cNvSpPr/>
          <p:nvPr/>
        </p:nvSpPr>
        <p:spPr>
          <a:xfrm>
            <a:off x="5342586" y="5802868"/>
            <a:ext cx="3039414" cy="369332"/>
          </a:xfrm>
          <a:prstGeom prst="rect">
            <a:avLst/>
          </a:prstGeom>
        </p:spPr>
        <p:txBody>
          <a:bodyPr wrap="none">
            <a:spAutoFit/>
          </a:bodyPr>
          <a:lstStyle/>
          <a:p>
            <a:r>
              <a:rPr lang="it-IT" dirty="0" smtClean="0">
                <a:solidFill>
                  <a:schemeClr val="bg1"/>
                </a:solidFill>
                <a:latin typeface="Times New Roman" charset="0"/>
              </a:rPr>
              <a:t>Calcolo Differenziale Assoluto</a:t>
            </a:r>
            <a:endParaRPr lang="en-US" dirty="0">
              <a:solidFill>
                <a:schemeClr val="bg1"/>
              </a:solidFill>
              <a:latin typeface="Times New Roman" charset="0"/>
            </a:endParaRPr>
          </a:p>
        </p:txBody>
      </p:sp>
      <p:pic>
        <p:nvPicPr>
          <p:cNvPr id="4" name="Immagine 3" descr="Nondifferentiable_atlas.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4495800"/>
            <a:ext cx="3810000" cy="19431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3426" name="CasellaDiTesto 5"/>
          <p:cNvSpPr txBox="1">
            <a:spLocks noChangeArrowheads="1"/>
          </p:cNvSpPr>
          <p:nvPr/>
        </p:nvSpPr>
        <p:spPr bwMode="auto">
          <a:xfrm>
            <a:off x="4076700" y="27686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accent2"/>
                </a:solidFill>
                <a:latin typeface="Arial" charset="0"/>
                <a:ea typeface="ＭＳ Ｐゴシック" charset="0"/>
                <a:cs typeface="ＭＳ Ｐゴシック" charset="0"/>
              </a:defRPr>
            </a:lvl1pPr>
            <a:lvl2pPr marL="742950" indent="-285750" eaLnBrk="0" hangingPunct="0">
              <a:defRPr sz="2400">
                <a:solidFill>
                  <a:schemeClr val="accent2"/>
                </a:solidFill>
                <a:latin typeface="Arial" charset="0"/>
                <a:ea typeface="ＭＳ Ｐゴシック" charset="0"/>
              </a:defRPr>
            </a:lvl2pPr>
            <a:lvl3pPr marL="1143000" indent="-228600" eaLnBrk="0" hangingPunct="0">
              <a:defRPr sz="2400">
                <a:solidFill>
                  <a:schemeClr val="accent2"/>
                </a:solidFill>
                <a:latin typeface="Arial" charset="0"/>
                <a:ea typeface="ＭＳ Ｐゴシック" charset="0"/>
              </a:defRPr>
            </a:lvl3pPr>
            <a:lvl4pPr marL="1600200" indent="-228600" eaLnBrk="0" hangingPunct="0">
              <a:defRPr sz="2400">
                <a:solidFill>
                  <a:schemeClr val="accent2"/>
                </a:solidFill>
                <a:latin typeface="Arial" charset="0"/>
                <a:ea typeface="ＭＳ Ｐゴシック" charset="0"/>
              </a:defRPr>
            </a:lvl4pPr>
            <a:lvl5pPr marL="2057400" indent="-228600" eaLnBrk="0" hangingPunct="0">
              <a:defRPr sz="2400">
                <a:solidFill>
                  <a:schemeClr val="accent2"/>
                </a:solidFill>
                <a:latin typeface="Arial" charset="0"/>
                <a:ea typeface="ＭＳ Ｐゴシック" charset="0"/>
              </a:defRPr>
            </a:lvl5pPr>
            <a:lvl6pPr marL="2514600" indent="-228600" eaLnBrk="0" fontAlgn="base" hangingPunct="0">
              <a:spcBef>
                <a:spcPct val="0"/>
              </a:spcBef>
              <a:spcAft>
                <a:spcPct val="0"/>
              </a:spcAft>
              <a:defRPr sz="2400">
                <a:solidFill>
                  <a:schemeClr val="accent2"/>
                </a:solidFill>
                <a:latin typeface="Arial" charset="0"/>
                <a:ea typeface="ＭＳ Ｐゴシック" charset="0"/>
              </a:defRPr>
            </a:lvl6pPr>
            <a:lvl7pPr marL="2971800" indent="-228600" eaLnBrk="0" fontAlgn="base" hangingPunct="0">
              <a:spcBef>
                <a:spcPct val="0"/>
              </a:spcBef>
              <a:spcAft>
                <a:spcPct val="0"/>
              </a:spcAft>
              <a:defRPr sz="2400">
                <a:solidFill>
                  <a:schemeClr val="accent2"/>
                </a:solidFill>
                <a:latin typeface="Arial" charset="0"/>
                <a:ea typeface="ＭＳ Ｐゴシック" charset="0"/>
              </a:defRPr>
            </a:lvl7pPr>
            <a:lvl8pPr marL="3429000" indent="-228600" eaLnBrk="0" fontAlgn="base" hangingPunct="0">
              <a:spcBef>
                <a:spcPct val="0"/>
              </a:spcBef>
              <a:spcAft>
                <a:spcPct val="0"/>
              </a:spcAft>
              <a:defRPr sz="2400">
                <a:solidFill>
                  <a:schemeClr val="accent2"/>
                </a:solidFill>
                <a:latin typeface="Arial" charset="0"/>
                <a:ea typeface="ＭＳ Ｐゴシック" charset="0"/>
              </a:defRPr>
            </a:lvl8pPr>
            <a:lvl9pPr marL="3886200" indent="-228600" eaLnBrk="0" fontAlgn="base" hangingPunct="0">
              <a:spcBef>
                <a:spcPct val="0"/>
              </a:spcBef>
              <a:spcAft>
                <a:spcPct val="0"/>
              </a:spcAft>
              <a:defRPr sz="2400">
                <a:solidFill>
                  <a:schemeClr val="accent2"/>
                </a:solidFill>
                <a:latin typeface="Arial" charset="0"/>
                <a:ea typeface="ＭＳ Ｐゴシック" charset="0"/>
              </a:defRPr>
            </a:lvl9pPr>
          </a:lstStyle>
          <a:p>
            <a:pPr eaLnBrk="1" hangingPunct="1"/>
            <a:endParaRPr lang="it-IT" sz="1800"/>
          </a:p>
        </p:txBody>
      </p:sp>
      <p:sp>
        <p:nvSpPr>
          <p:cNvPr id="22" name="TextBox 4"/>
          <p:cNvSpPr txBox="1">
            <a:spLocks noChangeArrowheads="1"/>
          </p:cNvSpPr>
          <p:nvPr/>
        </p:nvSpPr>
        <p:spPr bwMode="auto">
          <a:xfrm>
            <a:off x="609600" y="4800600"/>
            <a:ext cx="6705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bg1"/>
                </a:solidFill>
                <a:latin typeface="Arial" pitchFamily="34" charset="0"/>
              </a:defRPr>
            </a:lvl1pPr>
            <a:lvl2pPr marL="742950" indent="-285750">
              <a:defRPr sz="2400">
                <a:solidFill>
                  <a:schemeClr val="bg1"/>
                </a:solidFill>
                <a:latin typeface="Arial" pitchFamily="34" charset="0"/>
              </a:defRPr>
            </a:lvl2pPr>
            <a:lvl3pPr marL="1143000" indent="-228600">
              <a:defRPr sz="2400">
                <a:solidFill>
                  <a:schemeClr val="bg1"/>
                </a:solidFill>
                <a:latin typeface="Arial" pitchFamily="34" charset="0"/>
              </a:defRPr>
            </a:lvl3pPr>
            <a:lvl4pPr marL="1600200" indent="-228600">
              <a:defRPr sz="2400">
                <a:solidFill>
                  <a:schemeClr val="bg1"/>
                </a:solidFill>
                <a:latin typeface="Arial" pitchFamily="34" charset="0"/>
              </a:defRPr>
            </a:lvl4pPr>
            <a:lvl5pPr marL="2057400" indent="-228600">
              <a:defRPr sz="2400">
                <a:solidFill>
                  <a:schemeClr val="bg1"/>
                </a:solidFill>
                <a:latin typeface="Arial" pitchFamily="34" charset="0"/>
              </a:defRPr>
            </a:lvl5pPr>
            <a:lvl6pPr marL="2514600" indent="-228600" algn="ctr" eaLnBrk="0" fontAlgn="base" hangingPunct="0">
              <a:spcBef>
                <a:spcPct val="0"/>
              </a:spcBef>
              <a:spcAft>
                <a:spcPct val="0"/>
              </a:spcAft>
              <a:defRPr sz="2400">
                <a:solidFill>
                  <a:schemeClr val="bg1"/>
                </a:solidFill>
                <a:latin typeface="Arial" pitchFamily="34" charset="0"/>
              </a:defRPr>
            </a:lvl6pPr>
            <a:lvl7pPr marL="2971800" indent="-228600" algn="ctr" eaLnBrk="0" fontAlgn="base" hangingPunct="0">
              <a:spcBef>
                <a:spcPct val="0"/>
              </a:spcBef>
              <a:spcAft>
                <a:spcPct val="0"/>
              </a:spcAft>
              <a:defRPr sz="2400">
                <a:solidFill>
                  <a:schemeClr val="bg1"/>
                </a:solidFill>
                <a:latin typeface="Arial" pitchFamily="34" charset="0"/>
              </a:defRPr>
            </a:lvl7pPr>
            <a:lvl8pPr marL="3429000" indent="-228600" algn="ctr" eaLnBrk="0" fontAlgn="base" hangingPunct="0">
              <a:spcBef>
                <a:spcPct val="0"/>
              </a:spcBef>
              <a:spcAft>
                <a:spcPct val="0"/>
              </a:spcAft>
              <a:defRPr sz="2400">
                <a:solidFill>
                  <a:schemeClr val="bg1"/>
                </a:solidFill>
                <a:latin typeface="Arial" pitchFamily="34" charset="0"/>
              </a:defRPr>
            </a:lvl8pPr>
            <a:lvl9pPr marL="3886200" indent="-228600" algn="ctr" eaLnBrk="0" fontAlgn="base" hangingPunct="0">
              <a:spcBef>
                <a:spcPct val="0"/>
              </a:spcBef>
              <a:spcAft>
                <a:spcPct val="0"/>
              </a:spcAft>
              <a:defRPr sz="2400">
                <a:solidFill>
                  <a:schemeClr val="bg1"/>
                </a:solidFill>
                <a:latin typeface="Arial" pitchFamily="34" charset="0"/>
              </a:defRPr>
            </a:lvl9pPr>
          </a:lstStyle>
          <a:p>
            <a:pPr fontAlgn="auto">
              <a:spcBef>
                <a:spcPts val="0"/>
              </a:spcBef>
              <a:spcAft>
                <a:spcPts val="0"/>
              </a:spcAft>
              <a:tabLst>
                <a:tab pos="4284663" algn="l"/>
              </a:tabLst>
              <a:defRPr/>
            </a:pPr>
            <a:r>
              <a:rPr lang="en-US" sz="3200" kern="0" dirty="0" err="1" smtClean="0">
                <a:solidFill>
                  <a:srgbClr val="FFFF00"/>
                </a:solidFill>
                <a:latin typeface="Times New Roman"/>
                <a:cs typeface="Times New Roman"/>
              </a:rPr>
              <a:t>Equazioni</a:t>
            </a:r>
            <a:r>
              <a:rPr lang="en-US" sz="3200" kern="0" dirty="0" smtClean="0">
                <a:solidFill>
                  <a:srgbClr val="FFFF00"/>
                </a:solidFill>
                <a:latin typeface="Times New Roman"/>
                <a:cs typeface="Times New Roman"/>
              </a:rPr>
              <a:t> di Einstein</a:t>
            </a:r>
            <a:r>
              <a:rPr lang="en-US" sz="3200" dirty="0" smtClean="0">
                <a:solidFill>
                  <a:srgbClr val="FFFF00"/>
                </a:solidFill>
                <a:latin typeface="Times New Roman"/>
                <a:cs typeface="Times New Roman"/>
              </a:rPr>
              <a:t>  </a:t>
            </a:r>
          </a:p>
          <a:p>
            <a:pPr fontAlgn="auto">
              <a:spcBef>
                <a:spcPts val="0"/>
              </a:spcBef>
              <a:spcAft>
                <a:spcPts val="0"/>
              </a:spcAft>
              <a:tabLst>
                <a:tab pos="4284663" algn="l"/>
              </a:tabLst>
              <a:defRPr/>
            </a:pPr>
            <a:r>
              <a:rPr lang="en-US" sz="3200" dirty="0" smtClean="0">
                <a:solidFill>
                  <a:srgbClr val="FFFF00"/>
                </a:solidFill>
              </a:rPr>
              <a:t> </a:t>
            </a:r>
            <a:r>
              <a:rPr lang="en-US" sz="3200" dirty="0" err="1" smtClean="0">
                <a:solidFill>
                  <a:srgbClr val="FFFF00"/>
                </a:solidFill>
                <a:latin typeface="Times New Roman" pitchFamily="18" charset="0"/>
                <a:cs typeface="Times New Roman" pitchFamily="18" charset="0"/>
              </a:rPr>
              <a:t>R</a:t>
            </a:r>
            <a:r>
              <a:rPr lang="en-US" sz="3200" baseline="-25000" dirty="0" err="1" smtClean="0">
                <a:solidFill>
                  <a:srgbClr val="FFFF00"/>
                </a:solidFill>
                <a:latin typeface="Symbol" pitchFamily="18" charset="2"/>
                <a:cs typeface="Times New Roman" pitchFamily="18" charset="0"/>
              </a:rPr>
              <a:t>mn</a:t>
            </a:r>
            <a:r>
              <a:rPr lang="en-US" sz="3200" dirty="0" smtClean="0">
                <a:solidFill>
                  <a:srgbClr val="FFFF00"/>
                </a:solidFill>
                <a:latin typeface="Symbol" pitchFamily="18" charset="2"/>
                <a:cs typeface="Times New Roman" pitchFamily="18" charset="0"/>
              </a:rPr>
              <a:t>  </a:t>
            </a:r>
            <a:r>
              <a:rPr lang="en-US" sz="3200" dirty="0">
                <a:solidFill>
                  <a:srgbClr val="FFFF00"/>
                </a:solidFill>
                <a:latin typeface="Symbol" pitchFamily="18" charset="2"/>
                <a:cs typeface="Times New Roman" pitchFamily="18" charset="0"/>
              </a:rPr>
              <a:t>-</a:t>
            </a:r>
            <a:r>
              <a:rPr lang="en-US" sz="3200" dirty="0">
                <a:solidFill>
                  <a:srgbClr val="FFFF00"/>
                </a:solidFill>
              </a:rPr>
              <a:t> </a:t>
            </a:r>
            <a:r>
              <a:rPr lang="en-US" sz="3200" dirty="0">
                <a:solidFill>
                  <a:srgbClr val="FFFF00"/>
                </a:solidFill>
                <a:sym typeface="Euclid Extra"/>
              </a:rPr>
              <a:t> </a:t>
            </a:r>
            <a:r>
              <a:rPr lang="en-US" sz="3200" dirty="0" smtClean="0">
                <a:solidFill>
                  <a:srgbClr val="FFFF00"/>
                </a:solidFill>
                <a:latin typeface="Times New Roman" pitchFamily="18" charset="0"/>
                <a:cs typeface="Times New Roman" pitchFamily="18" charset="0"/>
                <a:sym typeface="Euclid Extra"/>
              </a:rPr>
              <a:t>½ </a:t>
            </a:r>
            <a:r>
              <a:rPr lang="en-US" sz="3200" dirty="0" err="1" smtClean="0">
                <a:solidFill>
                  <a:srgbClr val="FFFF00"/>
                </a:solidFill>
                <a:latin typeface="Times New Roman" pitchFamily="18" charset="0"/>
                <a:cs typeface="Times New Roman" pitchFamily="18" charset="0"/>
                <a:sym typeface="Euclid Extra"/>
              </a:rPr>
              <a:t>g</a:t>
            </a:r>
            <a:r>
              <a:rPr lang="en-US" sz="3200" baseline="-25000" dirty="0" err="1" smtClean="0">
                <a:solidFill>
                  <a:srgbClr val="FFFF00"/>
                </a:solidFill>
                <a:latin typeface="Symbol" pitchFamily="18" charset="2"/>
                <a:cs typeface="Times New Roman" pitchFamily="18" charset="0"/>
              </a:rPr>
              <a:t>mn</a:t>
            </a:r>
            <a:r>
              <a:rPr lang="en-US" sz="3200" dirty="0" smtClean="0">
                <a:solidFill>
                  <a:srgbClr val="FFFF00"/>
                </a:solidFill>
                <a:latin typeface="Symbol" pitchFamily="18" charset="2"/>
                <a:cs typeface="Times New Roman" pitchFamily="18" charset="0"/>
              </a:rPr>
              <a:t> </a:t>
            </a:r>
            <a:r>
              <a:rPr lang="en-US" sz="3200" dirty="0" smtClean="0">
                <a:solidFill>
                  <a:srgbClr val="FFFF00"/>
                </a:solidFill>
                <a:latin typeface="Times New Roman" pitchFamily="18" charset="0"/>
                <a:cs typeface="Times New Roman" pitchFamily="18" charset="0"/>
                <a:sym typeface="Euclid Extra"/>
              </a:rPr>
              <a:t>R  </a:t>
            </a:r>
            <a:r>
              <a:rPr lang="en-US" sz="3200" dirty="0">
                <a:solidFill>
                  <a:srgbClr val="FF0000"/>
                </a:solidFill>
                <a:latin typeface="Symbol" pitchFamily="18" charset="2"/>
                <a:sym typeface="Euclid Extra"/>
              </a:rPr>
              <a:t>-  </a:t>
            </a:r>
            <a:r>
              <a:rPr lang="en-US" sz="3200" b="1" dirty="0">
                <a:solidFill>
                  <a:srgbClr val="FF0000"/>
                </a:solidFill>
                <a:latin typeface="Symbol" pitchFamily="18" charset="2"/>
                <a:sym typeface="Euclid Extra"/>
              </a:rPr>
              <a:t>L</a:t>
            </a:r>
            <a:r>
              <a:rPr lang="en-US" sz="3200" dirty="0">
                <a:solidFill>
                  <a:srgbClr val="FF0000"/>
                </a:solidFill>
                <a:sym typeface="Euclid Extra"/>
              </a:rPr>
              <a:t> </a:t>
            </a:r>
            <a:r>
              <a:rPr lang="en-US" sz="3200" dirty="0" err="1">
                <a:solidFill>
                  <a:srgbClr val="FF0000"/>
                </a:solidFill>
                <a:latin typeface="Times New Roman" pitchFamily="18" charset="0"/>
                <a:cs typeface="Times New Roman" pitchFamily="18" charset="0"/>
                <a:sym typeface="Euclid Extra"/>
              </a:rPr>
              <a:t>g</a:t>
            </a:r>
            <a:r>
              <a:rPr lang="en-US" sz="3200" baseline="-25000" dirty="0" err="1">
                <a:solidFill>
                  <a:srgbClr val="FF0000"/>
                </a:solidFill>
                <a:latin typeface="Symbol" pitchFamily="18" charset="2"/>
                <a:cs typeface="Times New Roman" pitchFamily="18" charset="0"/>
              </a:rPr>
              <a:t>mn</a:t>
            </a:r>
            <a:r>
              <a:rPr lang="en-US" sz="3200" baseline="-25000" dirty="0">
                <a:solidFill>
                  <a:srgbClr val="FF0000"/>
                </a:solidFill>
                <a:latin typeface="Symbol" pitchFamily="18" charset="2"/>
                <a:cs typeface="Times New Roman" pitchFamily="18" charset="0"/>
              </a:rPr>
              <a:t>  </a:t>
            </a:r>
            <a:r>
              <a:rPr lang="en-US" sz="3200" dirty="0">
                <a:solidFill>
                  <a:srgbClr val="FFFF00"/>
                </a:solidFill>
                <a:latin typeface="Symbol" pitchFamily="18" charset="2"/>
                <a:sym typeface="Euclid Extra"/>
              </a:rPr>
              <a:t>= </a:t>
            </a:r>
            <a:r>
              <a:rPr lang="en-US" sz="3200" dirty="0" smtClean="0">
                <a:solidFill>
                  <a:srgbClr val="FFFF00"/>
                </a:solidFill>
                <a:latin typeface="Symbol" pitchFamily="18" charset="2"/>
                <a:sym typeface="Euclid Extra"/>
              </a:rPr>
              <a:t>8 p</a:t>
            </a:r>
            <a:r>
              <a:rPr lang="en-US" sz="3200" dirty="0" smtClean="0">
                <a:solidFill>
                  <a:srgbClr val="FFFF00"/>
                </a:solidFill>
                <a:sym typeface="Euclid Extra"/>
              </a:rPr>
              <a:t> </a:t>
            </a:r>
            <a:r>
              <a:rPr lang="en-US" sz="3200" dirty="0">
                <a:solidFill>
                  <a:srgbClr val="FFFF00"/>
                </a:solidFill>
                <a:latin typeface="Times New Roman" pitchFamily="18" charset="0"/>
                <a:cs typeface="Times New Roman" pitchFamily="18" charset="0"/>
                <a:sym typeface="Euclid Extra"/>
              </a:rPr>
              <a:t>G </a:t>
            </a:r>
            <a:r>
              <a:rPr lang="en-US" sz="3200" dirty="0" err="1">
                <a:solidFill>
                  <a:srgbClr val="FFFF00"/>
                </a:solidFill>
                <a:latin typeface="Times New Roman" pitchFamily="18" charset="0"/>
                <a:cs typeface="Times New Roman" pitchFamily="18" charset="0"/>
                <a:sym typeface="Euclid Extra"/>
              </a:rPr>
              <a:t>T</a:t>
            </a:r>
            <a:r>
              <a:rPr lang="en-US" sz="3200" baseline="-25000" dirty="0" err="1">
                <a:solidFill>
                  <a:srgbClr val="FFFF00"/>
                </a:solidFill>
                <a:latin typeface="Symbol" pitchFamily="18" charset="2"/>
                <a:cs typeface="Times New Roman" pitchFamily="18" charset="0"/>
              </a:rPr>
              <a:t>mn</a:t>
            </a:r>
            <a:r>
              <a:rPr lang="en-US" sz="3200" baseline="-25000" dirty="0">
                <a:solidFill>
                  <a:srgbClr val="FFFF00"/>
                </a:solidFill>
                <a:latin typeface="Symbol" pitchFamily="18" charset="2"/>
                <a:cs typeface="Times New Roman" pitchFamily="18" charset="0"/>
              </a:rPr>
              <a:t> </a:t>
            </a:r>
            <a:endParaRPr lang="en-US" sz="3200" baseline="-25000" dirty="0">
              <a:solidFill>
                <a:srgbClr val="FFFF00"/>
              </a:solidFill>
              <a:latin typeface="Times New Roman" pitchFamily="18" charset="0"/>
              <a:cs typeface="Times New Roman" pitchFamily="18" charset="0"/>
            </a:endParaRPr>
          </a:p>
          <a:p>
            <a:pPr fontAlgn="auto">
              <a:spcBef>
                <a:spcPts val="0"/>
              </a:spcBef>
              <a:spcAft>
                <a:spcPts val="0"/>
              </a:spcAft>
              <a:tabLst>
                <a:tab pos="4284663" algn="l"/>
              </a:tabLst>
              <a:defRPr/>
            </a:pPr>
            <a:r>
              <a:rPr lang="en-US" kern="0" baseline="-25000" dirty="0" smtClean="0">
                <a:solidFill>
                  <a:srgbClr val="FFFFFF"/>
                </a:solidFill>
                <a:latin typeface="Times New Roman" pitchFamily="18" charset="0"/>
                <a:cs typeface="Times New Roman" pitchFamily="18" charset="0"/>
              </a:rPr>
              <a:t> </a:t>
            </a:r>
            <a:endParaRPr lang="en-US" kern="0" baseline="-25000" dirty="0">
              <a:solidFill>
                <a:srgbClr val="FFFFFF"/>
              </a:solidFill>
              <a:latin typeface="Times New Roman" pitchFamily="18" charset="0"/>
              <a:cs typeface="Times New Roman" pitchFamily="18" charset="0"/>
            </a:endParaRPr>
          </a:p>
        </p:txBody>
      </p:sp>
      <p:pic>
        <p:nvPicPr>
          <p:cNvPr id="2" name="Immagine 1" descr="appunti_Grossman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919385"/>
            <a:ext cx="4648200" cy="2119215"/>
          </a:xfrm>
          <a:prstGeom prst="rect">
            <a:avLst/>
          </a:prstGeom>
        </p:spPr>
      </p:pic>
      <p:pic>
        <p:nvPicPr>
          <p:cNvPr id="5" name="Immagine 4" descr="Grossmann_Einstein_etc.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2467" y="1511300"/>
            <a:ext cx="2945733" cy="3365500"/>
          </a:xfrm>
          <a:prstGeom prst="rect">
            <a:avLst/>
          </a:prstGeom>
        </p:spPr>
      </p:pic>
      <p:sp>
        <p:nvSpPr>
          <p:cNvPr id="3" name="Titolo 2"/>
          <p:cNvSpPr>
            <a:spLocks noGrp="1"/>
          </p:cNvSpPr>
          <p:nvPr>
            <p:ph type="title"/>
          </p:nvPr>
        </p:nvSpPr>
        <p:spPr>
          <a:xfrm>
            <a:off x="381000" y="152400"/>
            <a:ext cx="8305800" cy="914400"/>
          </a:xfrm>
        </p:spPr>
        <p:txBody>
          <a:bodyPr/>
          <a:lstStyle/>
          <a:p>
            <a:r>
              <a:rPr lang="it-IT" dirty="0" smtClean="0">
                <a:solidFill>
                  <a:schemeClr val="accent1"/>
                </a:solidFill>
                <a:latin typeface="Times New Roman"/>
                <a:cs typeface="Times New Roman"/>
              </a:rPr>
              <a:t>La </a:t>
            </a:r>
            <a:r>
              <a:rPr lang="it-IT" dirty="0" err="1">
                <a:solidFill>
                  <a:schemeClr val="accent1"/>
                </a:solidFill>
                <a:latin typeface="Times New Roman"/>
                <a:cs typeface="Times New Roman"/>
              </a:rPr>
              <a:t>R</a:t>
            </a:r>
            <a:r>
              <a:rPr lang="it-IT" dirty="0" err="1" smtClean="0">
                <a:solidFill>
                  <a:schemeClr val="accent1"/>
                </a:solidFill>
                <a:latin typeface="Times New Roman"/>
                <a:cs typeface="Times New Roman"/>
              </a:rPr>
              <a:t>elativita`</a:t>
            </a:r>
            <a:r>
              <a:rPr lang="it-IT" dirty="0" smtClean="0">
                <a:solidFill>
                  <a:schemeClr val="accent1"/>
                </a:solidFill>
                <a:latin typeface="Times New Roman"/>
                <a:cs typeface="Times New Roman"/>
              </a:rPr>
              <a:t> Generale (1916)</a:t>
            </a:r>
            <a:endParaRPr lang="it-IT" sz="3200" dirty="0">
              <a:solidFill>
                <a:schemeClr val="accent1"/>
              </a:solidFill>
              <a:latin typeface="Times New Roman"/>
              <a:cs typeface="Times New Roman"/>
            </a:endParaRPr>
          </a:p>
        </p:txBody>
      </p:sp>
      <p:sp>
        <p:nvSpPr>
          <p:cNvPr id="4" name="Rettangolo 3"/>
          <p:cNvSpPr/>
          <p:nvPr/>
        </p:nvSpPr>
        <p:spPr>
          <a:xfrm>
            <a:off x="5105400" y="4800600"/>
            <a:ext cx="3755580" cy="369332"/>
          </a:xfrm>
          <a:prstGeom prst="rect">
            <a:avLst/>
          </a:prstGeom>
        </p:spPr>
        <p:txBody>
          <a:bodyPr wrap="none">
            <a:spAutoFit/>
          </a:bodyPr>
          <a:lstStyle/>
          <a:p>
            <a:r>
              <a:rPr lang="it-IT" dirty="0">
                <a:solidFill>
                  <a:schemeClr val="accent1"/>
                </a:solidFill>
                <a:latin typeface="Times New Roman" charset="0"/>
              </a:rPr>
              <a:t>d</a:t>
            </a:r>
            <a:r>
              <a:rPr lang="it-IT" dirty="0" smtClean="0">
                <a:solidFill>
                  <a:schemeClr val="accent1"/>
                </a:solidFill>
                <a:latin typeface="Times New Roman" charset="0"/>
              </a:rPr>
              <a:t>a sin: Marcel </a:t>
            </a:r>
            <a:r>
              <a:rPr lang="it-IT" dirty="0" err="1" smtClean="0">
                <a:solidFill>
                  <a:schemeClr val="accent1"/>
                </a:solidFill>
                <a:latin typeface="Times New Roman" charset="0"/>
              </a:rPr>
              <a:t>Grossmann</a:t>
            </a:r>
            <a:r>
              <a:rPr lang="it-IT" dirty="0" smtClean="0">
                <a:solidFill>
                  <a:schemeClr val="accent1"/>
                </a:solidFill>
                <a:latin typeface="Times New Roman" charset="0"/>
              </a:rPr>
              <a:t>, A. Einstein</a:t>
            </a:r>
            <a:endParaRPr lang="en-US" dirty="0">
              <a:solidFill>
                <a:schemeClr val="accent1"/>
              </a:solidFill>
              <a:latin typeface="Times New Roman" charset="0"/>
            </a:endParaRPr>
          </a:p>
        </p:txBody>
      </p:sp>
    </p:spTree>
    <p:extLst>
      <p:ext uri="{BB962C8B-B14F-4D97-AF65-F5344CB8AC3E}">
        <p14:creationId xmlns:p14="http://schemas.microsoft.com/office/powerpoint/2010/main" val="1386799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7410" name="Picture 4" descr="deathvalleysky_n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860550"/>
            <a:ext cx="8686800" cy="280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7" name="Rectangle 5"/>
          <p:cNvSpPr>
            <a:spLocks noChangeArrowheads="1"/>
          </p:cNvSpPr>
          <p:nvPr/>
        </p:nvSpPr>
        <p:spPr bwMode="auto">
          <a:xfrm>
            <a:off x="304800" y="228600"/>
            <a:ext cx="6553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3200" dirty="0">
                <a:solidFill>
                  <a:schemeClr val="accent1">
                    <a:lumMod val="50000"/>
                  </a:schemeClr>
                </a:solidFill>
                <a:latin typeface="Bookman Old Style"/>
                <a:cs typeface="Bookman Old Style"/>
              </a:rPr>
              <a:t>Con le tenebre si apre l’abisso, e il cielo si popola di mondi e luci lontane . . .  </a:t>
            </a:r>
            <a:endParaRPr lang="en-US" sz="3200" dirty="0">
              <a:solidFill>
                <a:schemeClr val="accent1">
                  <a:lumMod val="50000"/>
                </a:schemeClr>
              </a:solidFill>
              <a:latin typeface="Bookman Old Style"/>
              <a:cs typeface="Bookman Old Style"/>
            </a:endParaRPr>
          </a:p>
        </p:txBody>
      </p:sp>
      <p:sp>
        <p:nvSpPr>
          <p:cNvPr id="125958" name="Rectangle 6"/>
          <p:cNvSpPr>
            <a:spLocks noChangeArrowheads="1"/>
          </p:cNvSpPr>
          <p:nvPr/>
        </p:nvSpPr>
        <p:spPr bwMode="auto">
          <a:xfrm>
            <a:off x="2819400" y="5246688"/>
            <a:ext cx="6096000" cy="107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3200" dirty="0">
                <a:solidFill>
                  <a:schemeClr val="accent1">
                    <a:lumMod val="50000"/>
                  </a:schemeClr>
                </a:solidFill>
                <a:latin typeface="Bookman Old Style"/>
                <a:cs typeface="Bookman Old Style"/>
              </a:rPr>
              <a:t>uno spettacolo immenso si </a:t>
            </a:r>
          </a:p>
          <a:p>
            <a:pPr>
              <a:defRPr/>
            </a:pPr>
            <a:r>
              <a:rPr lang="it-IT" sz="3200" dirty="0">
                <a:solidFill>
                  <a:schemeClr val="accent1">
                    <a:lumMod val="50000"/>
                  </a:schemeClr>
                </a:solidFill>
                <a:latin typeface="Bookman Old Style"/>
                <a:cs typeface="Bookman Old Style"/>
              </a:rPr>
              <a:t>manifesta ai nostri </a:t>
            </a:r>
            <a:r>
              <a:rPr lang="it-IT" sz="3200" dirty="0" smtClean="0">
                <a:solidFill>
                  <a:schemeClr val="accent1">
                    <a:lumMod val="50000"/>
                  </a:schemeClr>
                </a:solidFill>
                <a:latin typeface="Bookman Old Style"/>
                <a:cs typeface="Bookman Old Style"/>
              </a:rPr>
              <a:t>occhi </a:t>
            </a:r>
            <a:endParaRPr lang="it-IT" sz="3200" dirty="0">
              <a:solidFill>
                <a:schemeClr val="accent1">
                  <a:lumMod val="50000"/>
                </a:schemeClr>
              </a:solidFill>
              <a:latin typeface="Bookman Old Style"/>
              <a:cs typeface="Bookman Old Style"/>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33400" y="152400"/>
            <a:ext cx="8229600" cy="1371600"/>
          </a:xfrm>
        </p:spPr>
        <p:txBody>
          <a:bodyPr/>
          <a:lstStyle/>
          <a:p>
            <a:r>
              <a:rPr lang="it-IT" dirty="0" smtClean="0">
                <a:solidFill>
                  <a:srgbClr val="FFFF00"/>
                </a:solidFill>
                <a:latin typeface="Times New Roman"/>
                <a:cs typeface="Times New Roman"/>
              </a:rPr>
              <a:t>Soluzione di </a:t>
            </a:r>
            <a:r>
              <a:rPr lang="it-IT" dirty="0" err="1" smtClean="0">
                <a:solidFill>
                  <a:srgbClr val="FFFF00"/>
                </a:solidFill>
                <a:latin typeface="Times New Roman"/>
                <a:cs typeface="Times New Roman"/>
              </a:rPr>
              <a:t>Schwarzschild</a:t>
            </a:r>
            <a:r>
              <a:rPr lang="it-IT" dirty="0">
                <a:solidFill>
                  <a:srgbClr val="FFFF00"/>
                </a:solidFill>
                <a:latin typeface="Times New Roman"/>
                <a:cs typeface="Times New Roman"/>
              </a:rPr>
              <a:t> </a:t>
            </a:r>
            <a:r>
              <a:rPr lang="it-IT" dirty="0" smtClean="0">
                <a:solidFill>
                  <a:srgbClr val="FFFF00"/>
                </a:solidFill>
                <a:latin typeface="Times New Roman"/>
                <a:cs typeface="Times New Roman"/>
              </a:rPr>
              <a:t>(1916) </a:t>
            </a:r>
            <a:br>
              <a:rPr lang="it-IT" dirty="0" smtClean="0">
                <a:solidFill>
                  <a:srgbClr val="FFFF00"/>
                </a:solidFill>
                <a:latin typeface="Times New Roman"/>
                <a:cs typeface="Times New Roman"/>
              </a:rPr>
            </a:br>
            <a:r>
              <a:rPr lang="it-IT" sz="2800" dirty="0" smtClean="0">
                <a:solidFill>
                  <a:srgbClr val="FFFF00"/>
                </a:solidFill>
                <a:latin typeface="Times New Roman"/>
                <a:cs typeface="Times New Roman"/>
              </a:rPr>
              <a:t>(spazio vuoto attorno a una massa sferica)</a:t>
            </a:r>
            <a:endParaRPr lang="it-IT" dirty="0">
              <a:solidFill>
                <a:srgbClr val="FFFF00"/>
              </a:solidFill>
            </a:endParaRPr>
          </a:p>
        </p:txBody>
      </p:sp>
      <p:pic>
        <p:nvPicPr>
          <p:cNvPr id="3" name="Immagine 2" descr="Karl_schwarzschi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3375" y="2057400"/>
            <a:ext cx="2509625" cy="3657600"/>
          </a:xfrm>
          <a:prstGeom prst="rect">
            <a:avLst/>
          </a:prstGeom>
        </p:spPr>
      </p:pic>
      <p:pic>
        <p:nvPicPr>
          <p:cNvPr id="5" name="Immagine 4" descr="1919_eclipse_Eddingto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4151484"/>
            <a:ext cx="1870079" cy="2401716"/>
          </a:xfrm>
          <a:prstGeom prst="rect">
            <a:avLst/>
          </a:prstGeom>
        </p:spPr>
      </p:pic>
      <p:pic>
        <p:nvPicPr>
          <p:cNvPr id="7" name="Immagine 6" descr="eclisse-29-maggio-1919.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07551" y="1981200"/>
            <a:ext cx="3536049" cy="4572000"/>
          </a:xfrm>
          <a:prstGeom prst="rect">
            <a:avLst/>
          </a:prstGeom>
        </p:spPr>
      </p:pic>
      <p:sp>
        <p:nvSpPr>
          <p:cNvPr id="8" name="Rettangolo 7"/>
          <p:cNvSpPr/>
          <p:nvPr/>
        </p:nvSpPr>
        <p:spPr>
          <a:xfrm>
            <a:off x="152400" y="2590800"/>
            <a:ext cx="2133918" cy="646331"/>
          </a:xfrm>
          <a:prstGeom prst="rect">
            <a:avLst/>
          </a:prstGeom>
        </p:spPr>
        <p:txBody>
          <a:bodyPr wrap="none">
            <a:spAutoFit/>
          </a:bodyPr>
          <a:lstStyle/>
          <a:p>
            <a:r>
              <a:rPr lang="it-IT" dirty="0" smtClean="0">
                <a:solidFill>
                  <a:schemeClr val="accent1"/>
                </a:solidFill>
                <a:latin typeface="Times New Roman"/>
                <a:cs typeface="Times New Roman"/>
              </a:rPr>
              <a:t>Eclisse di Sole 1919</a:t>
            </a:r>
          </a:p>
          <a:p>
            <a:r>
              <a:rPr lang="it-IT" dirty="0" smtClean="0">
                <a:solidFill>
                  <a:schemeClr val="accent1"/>
                </a:solidFill>
                <a:latin typeface="Times New Roman"/>
                <a:cs typeface="Times New Roman"/>
              </a:rPr>
              <a:t>Sir Arthur </a:t>
            </a:r>
            <a:r>
              <a:rPr lang="it-IT" dirty="0" err="1" smtClean="0">
                <a:solidFill>
                  <a:schemeClr val="accent1"/>
                </a:solidFill>
                <a:latin typeface="Times New Roman"/>
                <a:cs typeface="Times New Roman"/>
              </a:rPr>
              <a:t>Eddington</a:t>
            </a:r>
            <a:r>
              <a:rPr lang="it-IT" dirty="0" smtClean="0">
                <a:solidFill>
                  <a:schemeClr val="accent1"/>
                </a:solidFill>
                <a:latin typeface="Times New Roman"/>
                <a:cs typeface="Times New Roman"/>
              </a:rPr>
              <a:t> </a:t>
            </a:r>
            <a:endParaRPr lang="it-IT" dirty="0"/>
          </a:p>
        </p:txBody>
      </p:sp>
      <p:sp>
        <p:nvSpPr>
          <p:cNvPr id="9" name="Rettangolo 8"/>
          <p:cNvSpPr/>
          <p:nvPr/>
        </p:nvSpPr>
        <p:spPr>
          <a:xfrm>
            <a:off x="6553200" y="5867400"/>
            <a:ext cx="1998639" cy="369332"/>
          </a:xfrm>
          <a:prstGeom prst="rect">
            <a:avLst/>
          </a:prstGeom>
        </p:spPr>
        <p:txBody>
          <a:bodyPr wrap="none">
            <a:spAutoFit/>
          </a:bodyPr>
          <a:lstStyle/>
          <a:p>
            <a:r>
              <a:rPr lang="it-IT" dirty="0" smtClean="0">
                <a:solidFill>
                  <a:schemeClr val="accent1"/>
                </a:solidFill>
                <a:latin typeface="Times New Roman"/>
                <a:cs typeface="Times New Roman"/>
              </a:rPr>
              <a:t>Karl </a:t>
            </a:r>
            <a:r>
              <a:rPr lang="it-IT" dirty="0" err="1" smtClean="0">
                <a:solidFill>
                  <a:schemeClr val="accent1"/>
                </a:solidFill>
                <a:latin typeface="Times New Roman"/>
                <a:cs typeface="Times New Roman"/>
              </a:rPr>
              <a:t>Schwarzschild</a:t>
            </a:r>
            <a:endParaRPr lang="it-IT" dirty="0"/>
          </a:p>
        </p:txBody>
      </p:sp>
    </p:spTree>
    <p:extLst>
      <p:ext uri="{BB962C8B-B14F-4D97-AF65-F5344CB8AC3E}">
        <p14:creationId xmlns:p14="http://schemas.microsoft.com/office/powerpoint/2010/main" val="3227681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7092" name="Rectangle 4"/>
          <p:cNvSpPr>
            <a:spLocks noGrp="1" noChangeArrowheads="1"/>
          </p:cNvSpPr>
          <p:nvPr>
            <p:ph type="title"/>
          </p:nvPr>
        </p:nvSpPr>
        <p:spPr>
          <a:xfrm>
            <a:off x="762000" y="76200"/>
            <a:ext cx="7543800" cy="1600200"/>
          </a:xfrm>
        </p:spPr>
        <p:txBody>
          <a:bodyPr/>
          <a:lstStyle/>
          <a:p>
            <a:pPr eaLnBrk="1" hangingPunct="1">
              <a:defRPr/>
            </a:pPr>
            <a:r>
              <a:rPr lang="it-IT" sz="3200" dirty="0">
                <a:solidFill>
                  <a:schemeClr val="accent1"/>
                </a:solidFill>
                <a:latin typeface="Times New Roman" charset="0"/>
                <a:cs typeface="+mj-cs"/>
              </a:rPr>
              <a:t> </a:t>
            </a:r>
            <a:r>
              <a:rPr lang="it-IT" sz="3200" dirty="0" smtClean="0">
                <a:solidFill>
                  <a:schemeClr val="accent1"/>
                </a:solidFill>
                <a:latin typeface="Times New Roman" charset="0"/>
                <a:cs typeface="+mj-cs"/>
              </a:rPr>
              <a:t>La materia detta la geometria dello spazio, </a:t>
            </a:r>
            <a:br>
              <a:rPr lang="it-IT" sz="3200" dirty="0" smtClean="0">
                <a:solidFill>
                  <a:schemeClr val="accent1"/>
                </a:solidFill>
                <a:latin typeface="Times New Roman" charset="0"/>
                <a:cs typeface="+mj-cs"/>
              </a:rPr>
            </a:br>
            <a:r>
              <a:rPr lang="it-IT" sz="3200" dirty="0" smtClean="0">
                <a:solidFill>
                  <a:schemeClr val="accent1"/>
                </a:solidFill>
                <a:latin typeface="Times New Roman" charset="0"/>
                <a:cs typeface="+mj-cs"/>
              </a:rPr>
              <a:t>e la geometria dirige la materia.</a:t>
            </a:r>
            <a:endParaRPr lang="en-US" sz="3200" dirty="0" smtClean="0">
              <a:solidFill>
                <a:schemeClr val="accent1"/>
              </a:solidFill>
              <a:latin typeface="Times New Roman" charset="0"/>
              <a:cs typeface="+mj-cs"/>
            </a:endParaRPr>
          </a:p>
        </p:txBody>
      </p:sp>
      <p:pic>
        <p:nvPicPr>
          <p:cNvPr id="70659" name="Picture 5" descr="einstein19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1638" y="1981200"/>
            <a:ext cx="3052762"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286000"/>
            <a:ext cx="4267200" cy="407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17095" name="Rectangle 7"/>
          <p:cNvSpPr>
            <a:spLocks noChangeArrowheads="1"/>
          </p:cNvSpPr>
          <p:nvPr/>
        </p:nvSpPr>
        <p:spPr bwMode="auto">
          <a:xfrm>
            <a:off x="1828800" y="6392863"/>
            <a:ext cx="2162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000" dirty="0">
                <a:solidFill>
                  <a:schemeClr val="accent1"/>
                </a:solidFill>
                <a:latin typeface="Times New Roman" charset="0"/>
                <a:cs typeface="+mn-cs"/>
              </a:rPr>
              <a:t>Einstein e De </a:t>
            </a:r>
            <a:r>
              <a:rPr lang="it-IT" sz="2000" dirty="0" err="1">
                <a:solidFill>
                  <a:schemeClr val="accent1"/>
                </a:solidFill>
                <a:latin typeface="Times New Roman" charset="0"/>
                <a:cs typeface="+mn-cs"/>
              </a:rPr>
              <a:t>Sitter</a:t>
            </a:r>
            <a:endParaRPr lang="en-US" sz="2000" dirty="0">
              <a:solidFill>
                <a:schemeClr val="accent1"/>
              </a:solidFill>
              <a:latin typeface="Times New Roman" charset="0"/>
              <a:cs typeface="+mn-cs"/>
            </a:endParaRPr>
          </a:p>
        </p:txBody>
      </p:sp>
    </p:spTree>
    <p:extLst>
      <p:ext uri="{BB962C8B-B14F-4D97-AF65-F5344CB8AC3E}">
        <p14:creationId xmlns:p14="http://schemas.microsoft.com/office/powerpoint/2010/main" val="3777701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6018" name="Immagine 1" descr="potw1151aLRG3-75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19088"/>
            <a:ext cx="7935913" cy="631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228600" y="6019800"/>
            <a:ext cx="4241253" cy="646331"/>
          </a:xfrm>
          <a:prstGeom prst="rect">
            <a:avLst/>
          </a:prstGeom>
        </p:spPr>
        <p:txBody>
          <a:bodyPr wrap="none">
            <a:spAutoFit/>
          </a:bodyPr>
          <a:lstStyle/>
          <a:p>
            <a:r>
              <a:rPr lang="it-IT" dirty="0" smtClean="0">
                <a:solidFill>
                  <a:srgbClr val="993D00"/>
                </a:solidFill>
                <a:latin typeface="Times New Roman"/>
                <a:cs typeface="Times New Roman"/>
              </a:rPr>
              <a:t>La materia agisce come lente gravitazionale </a:t>
            </a:r>
          </a:p>
          <a:p>
            <a:r>
              <a:rPr lang="it-IT" dirty="0" smtClean="0">
                <a:solidFill>
                  <a:srgbClr val="993D00"/>
                </a:solidFill>
                <a:latin typeface="Times New Roman"/>
                <a:cs typeface="Times New Roman"/>
              </a:rPr>
              <a:t>per la luce di sorgenti retrostanti</a:t>
            </a:r>
            <a:endParaRPr lang="it-IT" dirty="0">
              <a:solidFill>
                <a:srgbClr val="993D00"/>
              </a:solidFill>
            </a:endParaRPr>
          </a:p>
        </p:txBody>
      </p:sp>
      <p:sp>
        <p:nvSpPr>
          <p:cNvPr id="3" name="CasellaDiTesto 2"/>
          <p:cNvSpPr txBox="1"/>
          <p:nvPr/>
        </p:nvSpPr>
        <p:spPr>
          <a:xfrm>
            <a:off x="-1054100" y="3937000"/>
            <a:ext cx="184666" cy="369332"/>
          </a:xfrm>
          <a:prstGeom prst="rect">
            <a:avLst/>
          </a:prstGeom>
          <a:noFill/>
        </p:spPr>
        <p:txBody>
          <a:bodyPr wrap="none" rtlCol="0">
            <a:spAutoFit/>
          </a:bodyPr>
          <a:lstStyle/>
          <a:p>
            <a:endParaRPr lang="it-IT"/>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einstein_nobel_lectu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304800"/>
            <a:ext cx="9888820" cy="7239000"/>
          </a:xfrm>
          <a:prstGeom prst="rect">
            <a:avLst/>
          </a:prstGeom>
        </p:spPr>
      </p:pic>
      <p:sp>
        <p:nvSpPr>
          <p:cNvPr id="2" name="Titolo 1"/>
          <p:cNvSpPr>
            <a:spLocks noGrp="1"/>
          </p:cNvSpPr>
          <p:nvPr>
            <p:ph type="title"/>
          </p:nvPr>
        </p:nvSpPr>
        <p:spPr>
          <a:xfrm>
            <a:off x="304800" y="274638"/>
            <a:ext cx="8229600" cy="1401762"/>
          </a:xfrm>
        </p:spPr>
        <p:txBody>
          <a:bodyPr/>
          <a:lstStyle/>
          <a:p>
            <a:r>
              <a:rPr lang="it-IT" dirty="0" smtClean="0">
                <a:latin typeface="Times New Roman"/>
                <a:cs typeface="Times New Roman"/>
              </a:rPr>
              <a:t>Conferenza Nobel (1921)</a:t>
            </a:r>
            <a:br>
              <a:rPr lang="it-IT" dirty="0" smtClean="0">
                <a:latin typeface="Times New Roman"/>
                <a:cs typeface="Times New Roman"/>
              </a:rPr>
            </a:br>
            <a:r>
              <a:rPr lang="en-US" sz="2400" i="1" dirty="0" smtClean="0">
                <a:latin typeface="Times New Roman"/>
                <a:cs typeface="Times New Roman"/>
              </a:rPr>
              <a:t>for </a:t>
            </a:r>
            <a:r>
              <a:rPr lang="en-US" sz="2400" i="1" dirty="0">
                <a:latin typeface="Times New Roman"/>
                <a:cs typeface="Times New Roman"/>
              </a:rPr>
              <a:t>his services to Theoretical Physics, and especially for his discovery of the law of the photoelectric </a:t>
            </a:r>
            <a:r>
              <a:rPr lang="en-US" sz="2400" i="1" dirty="0" smtClean="0">
                <a:latin typeface="Times New Roman"/>
                <a:cs typeface="Times New Roman"/>
              </a:rPr>
              <a:t>effect</a:t>
            </a:r>
            <a:endParaRPr lang="it-IT" sz="2400" i="1" dirty="0">
              <a:latin typeface="Times New Roman"/>
              <a:cs typeface="Times New Roman"/>
            </a:endParaRPr>
          </a:p>
        </p:txBody>
      </p:sp>
      <p:sp>
        <p:nvSpPr>
          <p:cNvPr id="3" name="Rettangolo 2"/>
          <p:cNvSpPr/>
          <p:nvPr/>
        </p:nvSpPr>
        <p:spPr>
          <a:xfrm>
            <a:off x="6400800" y="5410200"/>
            <a:ext cx="2441694" cy="502702"/>
          </a:xfrm>
          <a:prstGeom prst="rect">
            <a:avLst/>
          </a:prstGeom>
        </p:spPr>
        <p:txBody>
          <a:bodyPr wrap="none">
            <a:spAutoFit/>
          </a:bodyPr>
          <a:lstStyle/>
          <a:p>
            <a:pPr algn="ctr"/>
            <a:r>
              <a:rPr lang="en-US" sz="2000" baseline="30000" dirty="0">
                <a:solidFill>
                  <a:schemeClr val="bg1"/>
                </a:solidFill>
                <a:latin typeface="Times New Roman"/>
                <a:cs typeface="Times New Roman"/>
              </a:rPr>
              <a:t>Fundamental ideas and </a:t>
            </a:r>
            <a:r>
              <a:rPr lang="en-US" sz="2000" baseline="30000" dirty="0" smtClean="0">
                <a:solidFill>
                  <a:schemeClr val="bg1"/>
                </a:solidFill>
                <a:latin typeface="Times New Roman"/>
                <a:cs typeface="Times New Roman"/>
              </a:rPr>
              <a:t>problems</a:t>
            </a:r>
          </a:p>
          <a:p>
            <a:pPr algn="ctr"/>
            <a:r>
              <a:rPr lang="en-US" sz="2000" baseline="30000" dirty="0" smtClean="0">
                <a:solidFill>
                  <a:schemeClr val="bg1"/>
                </a:solidFill>
                <a:latin typeface="Times New Roman"/>
                <a:cs typeface="Times New Roman"/>
              </a:rPr>
              <a:t> </a:t>
            </a:r>
            <a:r>
              <a:rPr lang="en-US" sz="2000" baseline="30000" dirty="0">
                <a:solidFill>
                  <a:schemeClr val="bg1"/>
                </a:solidFill>
                <a:latin typeface="Times New Roman"/>
                <a:cs typeface="Times New Roman"/>
              </a:rPr>
              <a:t>of the theory of relativity</a:t>
            </a:r>
          </a:p>
        </p:txBody>
      </p:sp>
      <p:sp>
        <p:nvSpPr>
          <p:cNvPr id="4" name="Rettangolo 3"/>
          <p:cNvSpPr/>
          <p:nvPr/>
        </p:nvSpPr>
        <p:spPr>
          <a:xfrm>
            <a:off x="5943600" y="5867400"/>
            <a:ext cx="3048000" cy="646331"/>
          </a:xfrm>
          <a:prstGeom prst="rect">
            <a:avLst/>
          </a:prstGeom>
        </p:spPr>
        <p:txBody>
          <a:bodyPr wrap="square">
            <a:spAutoFit/>
          </a:bodyPr>
          <a:lstStyle/>
          <a:p>
            <a:pPr algn="ctr"/>
            <a:r>
              <a:rPr lang="en-US" i="1" baseline="30000" dirty="0">
                <a:solidFill>
                  <a:schemeClr val="accent3"/>
                </a:solidFill>
                <a:latin typeface="Times New Roman"/>
                <a:cs typeface="Times New Roman"/>
              </a:rPr>
              <a:t>Lecture delivered to the Nordic Assembly </a:t>
            </a:r>
            <a:endParaRPr lang="en-US" i="1" baseline="30000" dirty="0" smtClean="0">
              <a:solidFill>
                <a:schemeClr val="accent3"/>
              </a:solidFill>
              <a:latin typeface="Times New Roman"/>
              <a:cs typeface="Times New Roman"/>
            </a:endParaRPr>
          </a:p>
          <a:p>
            <a:pPr algn="ctr"/>
            <a:r>
              <a:rPr lang="en-US" i="1" baseline="30000" dirty="0" smtClean="0">
                <a:solidFill>
                  <a:schemeClr val="accent3"/>
                </a:solidFill>
                <a:latin typeface="Times New Roman"/>
                <a:cs typeface="Times New Roman"/>
              </a:rPr>
              <a:t>of </a:t>
            </a:r>
            <a:r>
              <a:rPr lang="en-US" i="1" baseline="30000" dirty="0">
                <a:solidFill>
                  <a:schemeClr val="accent3"/>
                </a:solidFill>
                <a:latin typeface="Times New Roman"/>
                <a:cs typeface="Times New Roman"/>
              </a:rPr>
              <a:t>Naturalists at Gothenburg* </a:t>
            </a:r>
          </a:p>
          <a:p>
            <a:pPr algn="ctr"/>
            <a:r>
              <a:rPr lang="en-US" i="1" baseline="30000" dirty="0">
                <a:solidFill>
                  <a:schemeClr val="accent3"/>
                </a:solidFill>
                <a:latin typeface="Times New Roman"/>
                <a:cs typeface="Times New Roman"/>
              </a:rPr>
              <a:t>July 11, 1923</a:t>
            </a:r>
          </a:p>
        </p:txBody>
      </p:sp>
    </p:spTree>
    <p:extLst>
      <p:ext uri="{BB962C8B-B14F-4D97-AF65-F5344CB8AC3E}">
        <p14:creationId xmlns:p14="http://schemas.microsoft.com/office/powerpoint/2010/main" val="2423239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a:xfrm>
            <a:off x="457200" y="2209800"/>
            <a:ext cx="8229600" cy="2057400"/>
          </a:xfrm>
        </p:spPr>
        <p:txBody>
          <a:bodyPr/>
          <a:lstStyle/>
          <a:p>
            <a:pPr eaLnBrk="1" hangingPunct="1">
              <a:defRPr/>
            </a:pPr>
            <a:r>
              <a:rPr lang="it-IT" sz="4800" smtClean="0">
                <a:solidFill>
                  <a:schemeClr val="accent1"/>
                </a:solidFill>
                <a:latin typeface="Bookman Old Style" charset="0"/>
                <a:cs typeface="+mj-cs"/>
              </a:rPr>
              <a:t>La legge di Hubble e l’espansione dell’universo</a:t>
            </a:r>
            <a:endParaRPr lang="en-US" sz="4800" smtClean="0">
              <a:solidFill>
                <a:schemeClr val="accent1"/>
              </a:solidFill>
              <a:latin typeface="Bookman Old Style" charset="0"/>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Immagine 3" descr="rosse_m51_150dpi.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152400"/>
            <a:ext cx="3199892" cy="2296320"/>
          </a:xfrm>
          <a:prstGeom prst="rect">
            <a:avLst/>
          </a:prstGeom>
        </p:spPr>
      </p:pic>
    </p:spTree>
    <p:extLst>
      <p:ext uri="{BB962C8B-B14F-4D97-AF65-F5344CB8AC3E}">
        <p14:creationId xmlns:p14="http://schemas.microsoft.com/office/powerpoint/2010/main" val="1092771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0723" name="Picture 5" descr="leavittportra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295400"/>
            <a:ext cx="4745038"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7" name="Rectangle 7"/>
          <p:cNvSpPr>
            <a:spLocks noGrp="1" noChangeArrowheads="1"/>
          </p:cNvSpPr>
          <p:nvPr>
            <p:ph type="title"/>
          </p:nvPr>
        </p:nvSpPr>
        <p:spPr>
          <a:xfrm>
            <a:off x="381000" y="381000"/>
            <a:ext cx="4495800" cy="808038"/>
          </a:xfrm>
        </p:spPr>
        <p:txBody>
          <a:bodyPr/>
          <a:lstStyle/>
          <a:p>
            <a:pPr eaLnBrk="1" hangingPunct="1">
              <a:defRPr/>
            </a:pPr>
            <a:r>
              <a:rPr lang="it-IT" sz="3600" dirty="0" smtClean="0">
                <a:solidFill>
                  <a:schemeClr val="accent1"/>
                </a:solidFill>
                <a:latin typeface="Times New Roman" charset="0"/>
                <a:cs typeface="+mj-cs"/>
              </a:rPr>
              <a:t>Henrietta Leavitt</a:t>
            </a:r>
            <a:endParaRPr lang="en-US" sz="3600" dirty="0" smtClean="0">
              <a:solidFill>
                <a:schemeClr val="accent1"/>
              </a:solidFill>
              <a:latin typeface="Times New Roman" charset="0"/>
              <a:cs typeface="+mj-cs"/>
            </a:endParaRPr>
          </a:p>
        </p:txBody>
      </p:sp>
      <p:sp>
        <p:nvSpPr>
          <p:cNvPr id="128008" name="Rectangle 8"/>
          <p:cNvSpPr>
            <a:spLocks noChangeArrowheads="1"/>
          </p:cNvSpPr>
          <p:nvPr/>
        </p:nvSpPr>
        <p:spPr bwMode="auto">
          <a:xfrm>
            <a:off x="381000" y="4495800"/>
            <a:ext cx="4438650"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dirty="0">
                <a:solidFill>
                  <a:schemeClr val="accent1"/>
                </a:solidFill>
                <a:cs typeface="+mn-cs"/>
              </a:rPr>
              <a:t>“1777 </a:t>
            </a:r>
            <a:r>
              <a:rPr lang="it-IT" dirty="0" err="1">
                <a:solidFill>
                  <a:schemeClr val="accent1"/>
                </a:solidFill>
                <a:cs typeface="+mn-cs"/>
              </a:rPr>
              <a:t>variables</a:t>
            </a:r>
            <a:r>
              <a:rPr lang="it-IT" dirty="0">
                <a:solidFill>
                  <a:schemeClr val="accent1"/>
                </a:solidFill>
                <a:cs typeface="+mn-cs"/>
              </a:rPr>
              <a:t> in the </a:t>
            </a:r>
            <a:r>
              <a:rPr lang="it-IT" dirty="0" err="1">
                <a:solidFill>
                  <a:schemeClr val="accent1"/>
                </a:solidFill>
                <a:cs typeface="+mn-cs"/>
              </a:rPr>
              <a:t>Magellanic</a:t>
            </a:r>
            <a:r>
              <a:rPr lang="it-IT" dirty="0">
                <a:solidFill>
                  <a:schemeClr val="accent1"/>
                </a:solidFill>
                <a:cs typeface="+mn-cs"/>
              </a:rPr>
              <a:t> </a:t>
            </a:r>
            <a:r>
              <a:rPr lang="it-IT" dirty="0" err="1">
                <a:solidFill>
                  <a:schemeClr val="accent1"/>
                </a:solidFill>
                <a:cs typeface="+mn-cs"/>
              </a:rPr>
              <a:t>Clouds</a:t>
            </a:r>
            <a:r>
              <a:rPr lang="it-IT" dirty="0">
                <a:solidFill>
                  <a:schemeClr val="accent1"/>
                </a:solidFill>
                <a:cs typeface="+mn-cs"/>
              </a:rPr>
              <a:t>” </a:t>
            </a:r>
          </a:p>
          <a:p>
            <a:pPr>
              <a:defRPr/>
            </a:pPr>
            <a:r>
              <a:rPr lang="it-IT" dirty="0" err="1">
                <a:solidFill>
                  <a:schemeClr val="accent1"/>
                </a:solidFill>
                <a:cs typeface="+mn-cs"/>
              </a:rPr>
              <a:t>Ann</a:t>
            </a:r>
            <a:r>
              <a:rPr lang="it-IT" dirty="0">
                <a:solidFill>
                  <a:schemeClr val="accent1"/>
                </a:solidFill>
                <a:cs typeface="+mn-cs"/>
              </a:rPr>
              <a:t>. </a:t>
            </a:r>
            <a:r>
              <a:rPr lang="it-IT" dirty="0" err="1">
                <a:solidFill>
                  <a:schemeClr val="accent1"/>
                </a:solidFill>
                <a:cs typeface="+mn-cs"/>
              </a:rPr>
              <a:t>Astr</a:t>
            </a:r>
            <a:r>
              <a:rPr lang="it-IT" dirty="0">
                <a:solidFill>
                  <a:schemeClr val="accent1"/>
                </a:solidFill>
                <a:cs typeface="+mn-cs"/>
              </a:rPr>
              <a:t>. </a:t>
            </a:r>
            <a:r>
              <a:rPr lang="it-IT" dirty="0" err="1">
                <a:solidFill>
                  <a:schemeClr val="accent1"/>
                </a:solidFill>
                <a:cs typeface="+mn-cs"/>
              </a:rPr>
              <a:t>Obs</a:t>
            </a:r>
            <a:r>
              <a:rPr lang="it-IT" dirty="0">
                <a:solidFill>
                  <a:schemeClr val="accent1"/>
                </a:solidFill>
                <a:cs typeface="+mn-cs"/>
              </a:rPr>
              <a:t>. </a:t>
            </a:r>
            <a:r>
              <a:rPr lang="it-IT" dirty="0" err="1">
                <a:solidFill>
                  <a:schemeClr val="accent1"/>
                </a:solidFill>
                <a:cs typeface="+mn-cs"/>
              </a:rPr>
              <a:t>Harv</a:t>
            </a:r>
            <a:r>
              <a:rPr lang="it-IT" dirty="0">
                <a:solidFill>
                  <a:schemeClr val="accent1"/>
                </a:solidFill>
                <a:cs typeface="+mn-cs"/>
              </a:rPr>
              <a:t>. (1908).</a:t>
            </a:r>
          </a:p>
          <a:p>
            <a:pPr>
              <a:defRPr/>
            </a:pPr>
            <a:endParaRPr lang="it-IT" dirty="0">
              <a:solidFill>
                <a:schemeClr val="accent1"/>
              </a:solidFill>
              <a:cs typeface="+mn-cs"/>
            </a:endParaRPr>
          </a:p>
          <a:p>
            <a:pPr>
              <a:defRPr/>
            </a:pPr>
            <a:r>
              <a:rPr lang="it-IT" dirty="0">
                <a:solidFill>
                  <a:schemeClr val="accent1"/>
                </a:solidFill>
                <a:cs typeface="+mn-cs"/>
              </a:rPr>
              <a:t>Seleziona 16 stelle variabili e osserva:</a:t>
            </a:r>
          </a:p>
          <a:p>
            <a:pPr>
              <a:defRPr/>
            </a:pPr>
            <a:r>
              <a:rPr lang="it-IT" sz="2000" i="1" dirty="0">
                <a:solidFill>
                  <a:srgbClr val="3366FF"/>
                </a:solidFill>
                <a:latin typeface="Times New Roman" charset="0"/>
                <a:cs typeface="+mn-cs"/>
              </a:rPr>
              <a:t>.. The </a:t>
            </a:r>
            <a:r>
              <a:rPr lang="it-IT" sz="2000" i="1" dirty="0" err="1">
                <a:solidFill>
                  <a:srgbClr val="3366FF"/>
                </a:solidFill>
                <a:latin typeface="Times New Roman" charset="0"/>
                <a:cs typeface="+mn-cs"/>
              </a:rPr>
              <a:t>brighter</a:t>
            </a:r>
            <a:r>
              <a:rPr lang="it-IT" sz="2000" i="1" dirty="0">
                <a:solidFill>
                  <a:srgbClr val="3366FF"/>
                </a:solidFill>
                <a:latin typeface="Times New Roman" charset="0"/>
                <a:cs typeface="+mn-cs"/>
              </a:rPr>
              <a:t> </a:t>
            </a:r>
            <a:r>
              <a:rPr lang="it-IT" sz="2000" i="1" dirty="0" err="1">
                <a:solidFill>
                  <a:srgbClr val="3366FF"/>
                </a:solidFill>
                <a:latin typeface="Times New Roman" charset="0"/>
                <a:cs typeface="+mn-cs"/>
              </a:rPr>
              <a:t>ones</a:t>
            </a:r>
            <a:r>
              <a:rPr lang="it-IT" sz="2000" i="1" dirty="0">
                <a:solidFill>
                  <a:srgbClr val="3366FF"/>
                </a:solidFill>
                <a:latin typeface="Times New Roman" charset="0"/>
                <a:cs typeface="+mn-cs"/>
              </a:rPr>
              <a:t> </a:t>
            </a:r>
            <a:r>
              <a:rPr lang="it-IT" sz="2000" i="1" dirty="0" err="1">
                <a:solidFill>
                  <a:srgbClr val="3366FF"/>
                </a:solidFill>
                <a:latin typeface="Times New Roman" charset="0"/>
                <a:cs typeface="+mn-cs"/>
              </a:rPr>
              <a:t>have</a:t>
            </a:r>
            <a:r>
              <a:rPr lang="it-IT" sz="2000" i="1" dirty="0">
                <a:solidFill>
                  <a:srgbClr val="3366FF"/>
                </a:solidFill>
                <a:latin typeface="Times New Roman" charset="0"/>
                <a:cs typeface="+mn-cs"/>
              </a:rPr>
              <a:t> </a:t>
            </a:r>
            <a:r>
              <a:rPr lang="it-IT" sz="2000" i="1" dirty="0" err="1">
                <a:solidFill>
                  <a:srgbClr val="3366FF"/>
                </a:solidFill>
                <a:latin typeface="Times New Roman" charset="0"/>
                <a:cs typeface="+mn-cs"/>
              </a:rPr>
              <a:t>longer</a:t>
            </a:r>
            <a:r>
              <a:rPr lang="it-IT" sz="2000" i="1" dirty="0">
                <a:solidFill>
                  <a:srgbClr val="3366FF"/>
                </a:solidFill>
                <a:latin typeface="Times New Roman" charset="0"/>
                <a:cs typeface="+mn-cs"/>
              </a:rPr>
              <a:t> </a:t>
            </a:r>
            <a:r>
              <a:rPr lang="it-IT" sz="2000" i="1" dirty="0" err="1">
                <a:solidFill>
                  <a:srgbClr val="3366FF"/>
                </a:solidFill>
                <a:latin typeface="Times New Roman" charset="0"/>
                <a:cs typeface="+mn-cs"/>
              </a:rPr>
              <a:t>periods</a:t>
            </a:r>
            <a:r>
              <a:rPr lang="it-IT" sz="2000" i="1" dirty="0">
                <a:solidFill>
                  <a:srgbClr val="3366FF"/>
                </a:solidFill>
                <a:latin typeface="Times New Roman" charset="0"/>
                <a:cs typeface="+mn-cs"/>
              </a:rPr>
              <a:t>.</a:t>
            </a:r>
            <a:endParaRPr lang="en-US" sz="2000" i="1" dirty="0">
              <a:solidFill>
                <a:srgbClr val="3366FF"/>
              </a:solidFill>
              <a:latin typeface="Times New Roman" charset="0"/>
              <a:cs typeface="+mn-cs"/>
            </a:endParaRPr>
          </a:p>
        </p:txBody>
      </p:sp>
      <p:pic>
        <p:nvPicPr>
          <p:cNvPr id="6" name="Picture 4" descr="img0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1371600"/>
            <a:ext cx="3225651"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5486400" y="5486400"/>
            <a:ext cx="2864887" cy="646331"/>
          </a:xfrm>
          <a:prstGeom prst="rect">
            <a:avLst/>
          </a:prstGeom>
          <a:noFill/>
        </p:spPr>
        <p:txBody>
          <a:bodyPr wrap="none" rtlCol="0">
            <a:spAutoFit/>
          </a:bodyPr>
          <a:lstStyle/>
          <a:p>
            <a:r>
              <a:rPr lang="it-IT" dirty="0" err="1">
                <a:solidFill>
                  <a:schemeClr val="accent1"/>
                </a:solidFill>
                <a:latin typeface="Times New Roman" charset="0"/>
              </a:rPr>
              <a:t>Shapley</a:t>
            </a:r>
            <a:r>
              <a:rPr lang="it-IT" dirty="0">
                <a:solidFill>
                  <a:schemeClr val="accent1"/>
                </a:solidFill>
                <a:latin typeface="Times New Roman" charset="0"/>
              </a:rPr>
              <a:t> misurò la Via Lattea</a:t>
            </a:r>
            <a:br>
              <a:rPr lang="it-IT" dirty="0">
                <a:solidFill>
                  <a:schemeClr val="accent1"/>
                </a:solidFill>
                <a:latin typeface="Times New Roman" charset="0"/>
              </a:rPr>
            </a:br>
            <a:r>
              <a:rPr lang="it-IT" dirty="0">
                <a:solidFill>
                  <a:schemeClr val="accent1"/>
                </a:solidFill>
                <a:latin typeface="Times New Roman" charset="0"/>
              </a:rPr>
              <a:t>con le Cefeidi</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5842" name="Picture 4" descr="VLT_laser_test_athmosphe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695325"/>
            <a:ext cx="8572500"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9" name="Rectangle 5"/>
          <p:cNvSpPr>
            <a:spLocks noChangeArrowheads="1"/>
          </p:cNvSpPr>
          <p:nvPr/>
        </p:nvSpPr>
        <p:spPr bwMode="auto">
          <a:xfrm>
            <a:off x="1406525" y="166688"/>
            <a:ext cx="676792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800" dirty="0">
                <a:solidFill>
                  <a:schemeClr val="accent1">
                    <a:lumMod val="50000"/>
                  </a:schemeClr>
                </a:solidFill>
                <a:latin typeface="Times New Roman"/>
                <a:cs typeface="Times New Roman"/>
              </a:rPr>
              <a:t>Le stelle cefeidi sono pietre </a:t>
            </a:r>
            <a:r>
              <a:rPr lang="it-IT" sz="2800" dirty="0" smtClean="0">
                <a:solidFill>
                  <a:schemeClr val="accent1">
                    <a:lumMod val="50000"/>
                  </a:schemeClr>
                </a:solidFill>
                <a:latin typeface="Times New Roman"/>
                <a:cs typeface="Times New Roman"/>
              </a:rPr>
              <a:t>miliari nel </a:t>
            </a:r>
            <a:r>
              <a:rPr lang="it-IT" sz="2800" dirty="0">
                <a:solidFill>
                  <a:schemeClr val="accent1">
                    <a:lumMod val="50000"/>
                  </a:schemeClr>
                </a:solidFill>
                <a:latin typeface="Times New Roman"/>
                <a:cs typeface="Times New Roman"/>
              </a:rPr>
              <a:t>cielo</a:t>
            </a:r>
            <a:endParaRPr lang="en-US" sz="2800" dirty="0">
              <a:solidFill>
                <a:schemeClr val="accent1">
                  <a:lumMod val="50000"/>
                </a:schemeClr>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9333" name="Rectangle 5"/>
          <p:cNvSpPr>
            <a:spLocks noChangeArrowheads="1"/>
          </p:cNvSpPr>
          <p:nvPr/>
        </p:nvSpPr>
        <p:spPr bwMode="auto">
          <a:xfrm>
            <a:off x="1295400" y="6186488"/>
            <a:ext cx="54102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400" dirty="0">
                <a:solidFill>
                  <a:schemeClr val="accent1">
                    <a:lumMod val="75000"/>
                  </a:schemeClr>
                </a:solidFill>
                <a:latin typeface="Times New Roman"/>
                <a:cs typeface="Times New Roman"/>
              </a:rPr>
              <a:t>Mount Wilson, 100” </a:t>
            </a:r>
            <a:r>
              <a:rPr lang="it-IT" sz="2400" dirty="0" err="1">
                <a:solidFill>
                  <a:schemeClr val="accent1">
                    <a:lumMod val="75000"/>
                  </a:schemeClr>
                </a:solidFill>
                <a:latin typeface="Times New Roman"/>
                <a:cs typeface="Times New Roman"/>
              </a:rPr>
              <a:t>Hooker</a:t>
            </a:r>
            <a:r>
              <a:rPr lang="it-IT" sz="2400" dirty="0">
                <a:solidFill>
                  <a:schemeClr val="accent1">
                    <a:lumMod val="75000"/>
                  </a:schemeClr>
                </a:solidFill>
                <a:latin typeface="Times New Roman"/>
                <a:cs typeface="Times New Roman"/>
              </a:rPr>
              <a:t> </a:t>
            </a:r>
            <a:r>
              <a:rPr lang="it-IT" sz="2400" dirty="0" err="1">
                <a:solidFill>
                  <a:schemeClr val="accent1">
                    <a:lumMod val="75000"/>
                  </a:schemeClr>
                </a:solidFill>
                <a:latin typeface="Times New Roman"/>
                <a:cs typeface="Times New Roman"/>
              </a:rPr>
              <a:t>telescope</a:t>
            </a:r>
            <a:endParaRPr lang="en-US" sz="2400" dirty="0">
              <a:solidFill>
                <a:schemeClr val="accent1">
                  <a:lumMod val="75000"/>
                </a:schemeClr>
              </a:solidFill>
              <a:latin typeface="Times New Roman"/>
              <a:cs typeface="Times New Roman"/>
            </a:endParaRPr>
          </a:p>
        </p:txBody>
      </p:sp>
      <p:pic>
        <p:nvPicPr>
          <p:cNvPr id="40963" name="Picture 8" descr="w1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04800"/>
            <a:ext cx="6527800" cy="562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pic>
        <p:nvPicPr>
          <p:cNvPr id="44034" name="Picture 4" descr="hubble-mtwilson-l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904875"/>
            <a:ext cx="3760788"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8434" name="Immagine 2" descr="potw1119aPARANA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025650"/>
            <a:ext cx="9144000"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ttangolo 1"/>
          <p:cNvSpPr>
            <a:spLocks noChangeArrowheads="1"/>
          </p:cNvSpPr>
          <p:nvPr/>
        </p:nvSpPr>
        <p:spPr bwMode="auto">
          <a:xfrm>
            <a:off x="914400" y="5638800"/>
            <a:ext cx="51816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it-IT" sz="3200" dirty="0">
                <a:solidFill>
                  <a:schemeClr val="accent1">
                    <a:lumMod val="50000"/>
                  </a:schemeClr>
                </a:solidFill>
                <a:latin typeface="Bookman Old Style"/>
                <a:cs typeface="Bookman Old Style"/>
              </a:rPr>
              <a:t>e per </a:t>
            </a:r>
            <a:r>
              <a:rPr lang="it-IT" sz="3200" dirty="0" smtClean="0">
                <a:solidFill>
                  <a:schemeClr val="accent1">
                    <a:lumMod val="50000"/>
                  </a:schemeClr>
                </a:solidFill>
                <a:latin typeface="Bookman Old Style"/>
                <a:cs typeface="Bookman Old Style"/>
              </a:rPr>
              <a:t>comprenderlo </a:t>
            </a:r>
          </a:p>
          <a:p>
            <a:r>
              <a:rPr lang="it-IT" sz="3200" dirty="0" smtClean="0">
                <a:solidFill>
                  <a:schemeClr val="accent1">
                    <a:lumMod val="50000"/>
                  </a:schemeClr>
                </a:solidFill>
                <a:latin typeface="Bookman Old Style"/>
                <a:cs typeface="Bookman Old Style"/>
              </a:rPr>
              <a:t>dobbiamo </a:t>
            </a:r>
            <a:r>
              <a:rPr lang="it-IT" sz="3200" dirty="0">
                <a:solidFill>
                  <a:schemeClr val="accent1">
                    <a:lumMod val="50000"/>
                  </a:schemeClr>
                </a:solidFill>
                <a:latin typeface="Bookman Old Style"/>
                <a:cs typeface="Bookman Old Style"/>
              </a:rPr>
              <a:t>misurarlo . . . </a:t>
            </a:r>
            <a:endParaRPr lang="en-US" sz="3200" dirty="0">
              <a:solidFill>
                <a:schemeClr val="accent1">
                  <a:lumMod val="50000"/>
                </a:schemeClr>
              </a:solidFill>
              <a:latin typeface="Bookman Old Style"/>
              <a:cs typeface="Bookman Old Style"/>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690000"/>
        </a:solidFill>
        <a:effectLst/>
      </p:bgPr>
    </p:bg>
    <p:spTree>
      <p:nvGrpSpPr>
        <p:cNvPr id="1" name=""/>
        <p:cNvGrpSpPr/>
        <p:nvPr/>
      </p:nvGrpSpPr>
      <p:grpSpPr>
        <a:xfrm>
          <a:off x="0" y="0"/>
          <a:ext cx="0" cy="0"/>
          <a:chOff x="0" y="0"/>
          <a:chExt cx="0" cy="0"/>
        </a:xfrm>
      </p:grpSpPr>
      <p:pic>
        <p:nvPicPr>
          <p:cNvPr id="1822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043113"/>
            <a:ext cx="3429000" cy="4205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822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571500"/>
            <a:ext cx="3505200"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822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7700" y="3414713"/>
            <a:ext cx="4305300" cy="283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82279" name="Rectangle 7"/>
          <p:cNvSpPr>
            <a:spLocks noGrp="1" noChangeArrowheads="1"/>
          </p:cNvSpPr>
          <p:nvPr>
            <p:ph type="title"/>
          </p:nvPr>
        </p:nvSpPr>
        <p:spPr>
          <a:xfrm>
            <a:off x="304800" y="457200"/>
            <a:ext cx="4114800" cy="1143000"/>
          </a:xfrm>
        </p:spPr>
        <p:txBody>
          <a:bodyPr/>
          <a:lstStyle/>
          <a:p>
            <a:pPr eaLnBrk="1" hangingPunct="1">
              <a:defRPr/>
            </a:pPr>
            <a:r>
              <a:rPr lang="it-IT" sz="6600" dirty="0" smtClean="0">
                <a:solidFill>
                  <a:srgbClr val="000000"/>
                </a:solidFill>
                <a:latin typeface="Arial Black"/>
                <a:cs typeface="Arial Black"/>
              </a:rPr>
              <a:t>VAR!</a:t>
            </a:r>
            <a:endParaRPr lang="en-US" sz="6600" dirty="0" smtClean="0">
              <a:solidFill>
                <a:srgbClr val="000000"/>
              </a:solidFill>
              <a:latin typeface="Arial Black"/>
              <a:cs typeface="Arial Black"/>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9154" name="Picture 4" descr="zodiMilky_lope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693863"/>
            <a:ext cx="7162800" cy="484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69" name="Rectangle 5"/>
          <p:cNvSpPr>
            <a:spLocks noGrp="1" noChangeArrowheads="1"/>
          </p:cNvSpPr>
          <p:nvPr>
            <p:ph type="title"/>
          </p:nvPr>
        </p:nvSpPr>
        <p:spPr>
          <a:xfrm>
            <a:off x="457200" y="274638"/>
            <a:ext cx="8229600" cy="1401762"/>
          </a:xfrm>
        </p:spPr>
        <p:txBody>
          <a:bodyPr/>
          <a:lstStyle/>
          <a:p>
            <a:pPr eaLnBrk="1" hangingPunct="1">
              <a:defRPr/>
            </a:pPr>
            <a:r>
              <a:rPr lang="it-IT" sz="4000" dirty="0" smtClean="0">
                <a:solidFill>
                  <a:schemeClr val="accent1"/>
                </a:solidFill>
                <a:latin typeface="Times New Roman"/>
                <a:cs typeface="Times New Roman"/>
              </a:rPr>
              <a:t>2,3 milioni di anni luce</a:t>
            </a:r>
            <a:endParaRPr lang="en-US" sz="3200" dirty="0" smtClean="0">
              <a:solidFill>
                <a:schemeClr val="accent1"/>
              </a:solidFill>
              <a:latin typeface="Times New Roman"/>
              <a:cs typeface="Times New Roman"/>
            </a:endParaRPr>
          </a:p>
        </p:txBody>
      </p:sp>
      <p:cxnSp>
        <p:nvCxnSpPr>
          <p:cNvPr id="4" name="Connettore 1 3"/>
          <p:cNvCxnSpPr/>
          <p:nvPr/>
        </p:nvCxnSpPr>
        <p:spPr bwMode="auto">
          <a:xfrm flipV="1">
            <a:off x="3657600" y="4038600"/>
            <a:ext cx="1447800" cy="1524000"/>
          </a:xfrm>
          <a:prstGeom prst="line">
            <a:avLst/>
          </a:prstGeom>
          <a:solidFill>
            <a:schemeClr val="accent1"/>
          </a:solidFill>
          <a:ln w="9525" cap="flat" cmpd="sng" algn="ctr">
            <a:solidFill>
              <a:srgbClr val="D72A34"/>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800000"/>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838200" y="152400"/>
            <a:ext cx="7315200" cy="1981200"/>
          </a:xfrm>
        </p:spPr>
        <p:txBody>
          <a:bodyPr/>
          <a:lstStyle/>
          <a:p>
            <a:pPr eaLnBrk="1" hangingPunct="1">
              <a:defRPr/>
            </a:pPr>
            <a:r>
              <a:rPr lang="it-IT" sz="4000" dirty="0">
                <a:cs typeface="+mj-cs"/>
              </a:rPr>
              <a:t> </a:t>
            </a:r>
            <a:r>
              <a:rPr lang="it-IT" sz="3200" dirty="0" smtClean="0">
                <a:solidFill>
                  <a:schemeClr val="accent1"/>
                </a:solidFill>
                <a:latin typeface="Times New Roman" charset="0"/>
                <a:cs typeface="+mj-cs"/>
              </a:rPr>
              <a:t>Le </a:t>
            </a:r>
            <a:r>
              <a:rPr lang="it-IT" sz="3200" dirty="0" err="1" smtClean="0">
                <a:solidFill>
                  <a:schemeClr val="accent1"/>
                </a:solidFill>
                <a:latin typeface="Times New Roman" charset="0"/>
                <a:cs typeface="+mj-cs"/>
              </a:rPr>
              <a:t>nebulae</a:t>
            </a:r>
            <a:r>
              <a:rPr lang="it-IT" sz="3200" dirty="0" smtClean="0">
                <a:solidFill>
                  <a:schemeClr val="accent1"/>
                </a:solidFill>
                <a:latin typeface="Times New Roman" charset="0"/>
                <a:cs typeface="+mj-cs"/>
              </a:rPr>
              <a:t> si allontanano da noi </a:t>
            </a:r>
            <a:br>
              <a:rPr lang="it-IT" sz="3200" dirty="0" smtClean="0">
                <a:solidFill>
                  <a:schemeClr val="accent1"/>
                </a:solidFill>
                <a:latin typeface="Times New Roman" charset="0"/>
                <a:cs typeface="+mj-cs"/>
              </a:rPr>
            </a:br>
            <a:r>
              <a:rPr lang="it-IT" sz="3200" dirty="0" smtClean="0">
                <a:solidFill>
                  <a:schemeClr val="accent1"/>
                </a:solidFill>
                <a:latin typeface="Times New Roman" charset="0"/>
                <a:cs typeface="+mj-cs"/>
              </a:rPr>
              <a:t>con velocità  fino a 2000 km/</a:t>
            </a:r>
            <a:r>
              <a:rPr lang="it-IT" sz="3200" dirty="0" err="1" smtClean="0">
                <a:solidFill>
                  <a:schemeClr val="accent1"/>
                </a:solidFill>
                <a:latin typeface="Times New Roman" charset="0"/>
                <a:cs typeface="+mj-cs"/>
              </a:rPr>
              <a:t>s</a:t>
            </a:r>
            <a:r>
              <a:rPr lang="it-IT" sz="3200" dirty="0" smtClean="0">
                <a:solidFill>
                  <a:schemeClr val="accent1"/>
                </a:solidFill>
                <a:latin typeface="Times New Roman" charset="0"/>
                <a:cs typeface="+mj-cs"/>
              </a:rPr>
              <a:t/>
            </a:r>
            <a:br>
              <a:rPr lang="it-IT" sz="3200" dirty="0" smtClean="0">
                <a:solidFill>
                  <a:schemeClr val="accent1"/>
                </a:solidFill>
                <a:latin typeface="Times New Roman" charset="0"/>
                <a:cs typeface="+mj-cs"/>
              </a:rPr>
            </a:br>
            <a:r>
              <a:rPr lang="it-IT" sz="3200" dirty="0" smtClean="0">
                <a:solidFill>
                  <a:schemeClr val="accent1"/>
                </a:solidFill>
                <a:latin typeface="Times New Roman" charset="0"/>
                <a:cs typeface="+mj-cs"/>
              </a:rPr>
              <a:t>(</a:t>
            </a:r>
            <a:r>
              <a:rPr lang="it-IT" sz="3200" dirty="0" err="1" smtClean="0">
                <a:solidFill>
                  <a:schemeClr val="accent1"/>
                </a:solidFill>
                <a:latin typeface="Times New Roman" charset="0"/>
                <a:cs typeface="+mj-cs"/>
              </a:rPr>
              <a:t>redshift</a:t>
            </a:r>
            <a:r>
              <a:rPr lang="it-IT" sz="3200" dirty="0" smtClean="0">
                <a:solidFill>
                  <a:schemeClr val="accent1"/>
                </a:solidFill>
                <a:latin typeface="Times New Roman" charset="0"/>
                <a:cs typeface="+mj-cs"/>
              </a:rPr>
              <a:t> delle </a:t>
            </a:r>
            <a:r>
              <a:rPr lang="it-IT" sz="3200" dirty="0" err="1" smtClean="0">
                <a:solidFill>
                  <a:schemeClr val="accent1"/>
                </a:solidFill>
                <a:latin typeface="Times New Roman" charset="0"/>
                <a:cs typeface="+mj-cs"/>
              </a:rPr>
              <a:t>nebulae</a:t>
            </a:r>
            <a:r>
              <a:rPr lang="it-IT" sz="3200" dirty="0" smtClean="0">
                <a:solidFill>
                  <a:schemeClr val="accent1"/>
                </a:solidFill>
                <a:latin typeface="Times New Roman" charset="0"/>
                <a:cs typeface="+mj-cs"/>
              </a:rPr>
              <a:t>, Vesto </a:t>
            </a:r>
            <a:r>
              <a:rPr lang="it-IT" sz="3200" dirty="0" err="1" smtClean="0">
                <a:solidFill>
                  <a:schemeClr val="accent1"/>
                </a:solidFill>
                <a:latin typeface="Times New Roman" charset="0"/>
                <a:cs typeface="+mj-cs"/>
              </a:rPr>
              <a:t>Slipher</a:t>
            </a:r>
            <a:r>
              <a:rPr lang="it-IT" sz="3200" dirty="0" smtClean="0">
                <a:solidFill>
                  <a:schemeClr val="accent1"/>
                </a:solidFill>
                <a:latin typeface="Times New Roman" charset="0"/>
                <a:cs typeface="+mj-cs"/>
              </a:rPr>
              <a:t> 1914 </a:t>
            </a:r>
            <a:endParaRPr lang="en-US" sz="3200" dirty="0" smtClean="0">
              <a:solidFill>
                <a:schemeClr val="accent1"/>
              </a:solidFill>
              <a:latin typeface="Times New Roman" charset="0"/>
              <a:cs typeface="+mj-cs"/>
            </a:endParaRPr>
          </a:p>
        </p:txBody>
      </p:sp>
      <p:pic>
        <p:nvPicPr>
          <p:cNvPr id="1658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514600"/>
            <a:ext cx="2714625"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8372" name="Picture 7" descr="02346a"/>
          <p:cNvPicPr>
            <a:picLocks noChangeAspect="1" noChangeArrowheads="1"/>
          </p:cNvPicPr>
          <p:nvPr/>
        </p:nvPicPr>
        <p:blipFill>
          <a:blip r:embed="rId3">
            <a:lum bright="24000"/>
            <a:extLst>
              <a:ext uri="{28A0092B-C50C-407E-A947-70E740481C1C}">
                <a14:useLocalDpi xmlns:a14="http://schemas.microsoft.com/office/drawing/2010/main" val="0"/>
              </a:ext>
            </a:extLst>
          </a:blip>
          <a:srcRect/>
          <a:stretch>
            <a:fillRect/>
          </a:stretch>
        </p:blipFill>
        <p:spPr bwMode="auto">
          <a:xfrm>
            <a:off x="866775" y="2438400"/>
            <a:ext cx="355282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pic>
        <p:nvPicPr>
          <p:cNvPr id="1812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023938"/>
            <a:ext cx="6810375" cy="476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pic>
        <p:nvPicPr>
          <p:cNvPr id="59394" name="Picture 4" descr="img0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57200"/>
            <a:ext cx="5078413"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Picture 5" descr="hubble_fig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3811588"/>
            <a:ext cx="3124200" cy="220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0" name="Rectangle 10"/>
          <p:cNvSpPr>
            <a:spLocks noGrp="1" noChangeArrowheads="1"/>
          </p:cNvSpPr>
          <p:nvPr>
            <p:ph type="title"/>
          </p:nvPr>
        </p:nvSpPr>
        <p:spPr>
          <a:xfrm>
            <a:off x="5715000" y="533400"/>
            <a:ext cx="3200400" cy="2438400"/>
          </a:xfrm>
        </p:spPr>
        <p:txBody>
          <a:bodyPr/>
          <a:lstStyle/>
          <a:p>
            <a:pPr eaLnBrk="1" hangingPunct="1">
              <a:defRPr/>
            </a:pPr>
            <a:r>
              <a:rPr lang="it-IT" b="1" dirty="0" smtClean="0">
                <a:solidFill>
                  <a:srgbClr val="3366FF"/>
                </a:solidFill>
                <a:latin typeface="American Typewriter"/>
                <a:cs typeface="American Typewriter"/>
              </a:rPr>
              <a:t>LA LEGGE DI HUBBLE</a:t>
            </a:r>
            <a:endParaRPr lang="en-US" b="1" dirty="0" smtClean="0">
              <a:solidFill>
                <a:srgbClr val="3366FF"/>
              </a:solidFill>
              <a:latin typeface="American Typewriter"/>
              <a:cs typeface="American Typewriter"/>
            </a:endParaRPr>
          </a:p>
        </p:txBody>
      </p:sp>
      <p:sp>
        <p:nvSpPr>
          <p:cNvPr id="25611" name="Rectangle 11"/>
          <p:cNvSpPr>
            <a:spLocks noChangeArrowheads="1"/>
          </p:cNvSpPr>
          <p:nvPr/>
        </p:nvSpPr>
        <p:spPr bwMode="auto">
          <a:xfrm>
            <a:off x="6213475" y="2819400"/>
            <a:ext cx="21685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4400" b="1" dirty="0">
                <a:solidFill>
                  <a:srgbClr val="FF3300"/>
                </a:solidFill>
                <a:cs typeface="+mn-cs"/>
              </a:rPr>
              <a:t>V = H d</a:t>
            </a:r>
            <a:endParaRPr lang="en-US" sz="4400" b="1" dirty="0">
              <a:solidFill>
                <a:srgbClr val="FF3300"/>
              </a:solidFill>
              <a:cs typeface="+mn-cs"/>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6802" name="Picture 4" descr="img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066800"/>
            <a:ext cx="470535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3" name="Picture 5" descr="Aleksandr_Fridm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228600"/>
            <a:ext cx="2036763"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Picture 6" descr="Prelate_Father_Lemaitre_Universit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3657600"/>
            <a:ext cx="20320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Rectangle 9"/>
          <p:cNvSpPr>
            <a:spLocks noGrp="1" noChangeArrowheads="1"/>
          </p:cNvSpPr>
          <p:nvPr>
            <p:ph type="title"/>
          </p:nvPr>
        </p:nvSpPr>
        <p:spPr>
          <a:xfrm>
            <a:off x="76200" y="0"/>
            <a:ext cx="6858000" cy="990600"/>
          </a:xfrm>
        </p:spPr>
        <p:txBody>
          <a:bodyPr/>
          <a:lstStyle/>
          <a:p>
            <a:pPr eaLnBrk="1" hangingPunct="1">
              <a:defRPr/>
            </a:pPr>
            <a:r>
              <a:rPr lang="it-IT" sz="3200" dirty="0" smtClean="0">
                <a:solidFill>
                  <a:srgbClr val="6600CC"/>
                </a:solidFill>
                <a:latin typeface="Times New Roman" charset="0"/>
                <a:cs typeface="+mj-cs"/>
              </a:rPr>
              <a:t>Le soluzioni di Friedman e </a:t>
            </a:r>
            <a:r>
              <a:rPr lang="it-IT" sz="3200" dirty="0" err="1" smtClean="0">
                <a:solidFill>
                  <a:srgbClr val="6600CC"/>
                </a:solidFill>
                <a:latin typeface="Times New Roman" charset="0"/>
                <a:cs typeface="+mj-cs"/>
              </a:rPr>
              <a:t>Lemaitre</a:t>
            </a:r>
            <a:endParaRPr lang="en-US" sz="3200" dirty="0" smtClean="0">
              <a:solidFill>
                <a:srgbClr val="6600CC"/>
              </a:solidFill>
              <a:latin typeface="Times New Roman" charset="0"/>
              <a:cs typeface="+mj-cs"/>
            </a:endParaRP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Immagine 1" descr="einstein_hubble_adam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0" y="1041400"/>
            <a:ext cx="6350000" cy="47625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92162" name="Immagine 1" descr="hs-2013-39-a-full_jp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57375" y="0"/>
            <a:ext cx="568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4754" name="Picture 2" descr="PerseusCluster_gabany_abell4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447800"/>
            <a:ext cx="6781800" cy="4675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Rectangle 3"/>
          <p:cNvSpPr>
            <a:spLocks noChangeArrowheads="1"/>
          </p:cNvSpPr>
          <p:nvPr/>
        </p:nvSpPr>
        <p:spPr bwMode="auto">
          <a:xfrm>
            <a:off x="228600" y="152400"/>
            <a:ext cx="7162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400" dirty="0">
                <a:solidFill>
                  <a:schemeClr val="accent1">
                    <a:lumMod val="75000"/>
                  </a:schemeClr>
                </a:solidFill>
                <a:latin typeface="Times New Roman" charset="0"/>
                <a:cs typeface="+mn-cs"/>
              </a:rPr>
              <a:t>T</a:t>
            </a:r>
            <a:r>
              <a:rPr lang="it-IT" sz="2400" dirty="0" smtClean="0">
                <a:solidFill>
                  <a:schemeClr val="accent1">
                    <a:lumMod val="75000"/>
                  </a:schemeClr>
                </a:solidFill>
                <a:latin typeface="Times New Roman" charset="0"/>
                <a:cs typeface="+mn-cs"/>
              </a:rPr>
              <a:t>he </a:t>
            </a:r>
            <a:r>
              <a:rPr lang="it-IT" sz="2400" dirty="0" err="1">
                <a:solidFill>
                  <a:schemeClr val="accent1">
                    <a:lumMod val="75000"/>
                  </a:schemeClr>
                </a:solidFill>
                <a:latin typeface="Times New Roman" charset="0"/>
                <a:cs typeface="+mn-cs"/>
              </a:rPr>
              <a:t>observable</a:t>
            </a:r>
            <a:r>
              <a:rPr lang="it-IT" sz="2400" dirty="0">
                <a:solidFill>
                  <a:schemeClr val="accent1">
                    <a:lumMod val="75000"/>
                  </a:schemeClr>
                </a:solidFill>
                <a:latin typeface="Times New Roman" charset="0"/>
                <a:cs typeface="+mn-cs"/>
              </a:rPr>
              <a:t> </a:t>
            </a:r>
            <a:r>
              <a:rPr lang="it-IT" sz="2400" dirty="0" err="1">
                <a:solidFill>
                  <a:schemeClr val="accent1">
                    <a:lumMod val="75000"/>
                  </a:schemeClr>
                </a:solidFill>
                <a:latin typeface="Times New Roman" charset="0"/>
                <a:cs typeface="+mn-cs"/>
              </a:rPr>
              <a:t>region</a:t>
            </a:r>
            <a:r>
              <a:rPr lang="it-IT" sz="2400" dirty="0">
                <a:solidFill>
                  <a:schemeClr val="accent1">
                    <a:lumMod val="75000"/>
                  </a:schemeClr>
                </a:solidFill>
                <a:latin typeface="Times New Roman" charset="0"/>
                <a:cs typeface="+mn-cs"/>
              </a:rPr>
              <a:t> </a:t>
            </a:r>
            <a:r>
              <a:rPr lang="it-IT" sz="2400" dirty="0" err="1">
                <a:solidFill>
                  <a:schemeClr val="accent1">
                    <a:lumMod val="75000"/>
                  </a:schemeClr>
                </a:solidFill>
                <a:latin typeface="Times New Roman" charset="0"/>
                <a:cs typeface="+mn-cs"/>
              </a:rPr>
              <a:t>is</a:t>
            </a:r>
            <a:r>
              <a:rPr lang="it-IT" sz="2400" dirty="0">
                <a:solidFill>
                  <a:schemeClr val="accent1">
                    <a:lumMod val="75000"/>
                  </a:schemeClr>
                </a:solidFill>
                <a:latin typeface="Times New Roman" charset="0"/>
                <a:cs typeface="+mn-cs"/>
              </a:rPr>
              <a:t> </a:t>
            </a:r>
            <a:r>
              <a:rPr lang="it-IT" sz="2400" dirty="0" err="1">
                <a:solidFill>
                  <a:schemeClr val="accent1">
                    <a:lumMod val="75000"/>
                  </a:schemeClr>
                </a:solidFill>
                <a:latin typeface="Times New Roman" charset="0"/>
                <a:cs typeface="+mn-cs"/>
              </a:rPr>
              <a:t>our</a:t>
            </a:r>
            <a:r>
              <a:rPr lang="it-IT" sz="2400" dirty="0">
                <a:solidFill>
                  <a:schemeClr val="accent1">
                    <a:lumMod val="75000"/>
                  </a:schemeClr>
                </a:solidFill>
                <a:latin typeface="Times New Roman" charset="0"/>
                <a:cs typeface="+mn-cs"/>
              </a:rPr>
              <a:t> sample of the </a:t>
            </a:r>
            <a:r>
              <a:rPr lang="it-IT" sz="2400" dirty="0" err="1">
                <a:solidFill>
                  <a:schemeClr val="accent1">
                    <a:lumMod val="75000"/>
                  </a:schemeClr>
                </a:solidFill>
                <a:latin typeface="Times New Roman" charset="0"/>
                <a:cs typeface="+mn-cs"/>
              </a:rPr>
              <a:t>universe</a:t>
            </a:r>
            <a:r>
              <a:rPr lang="it-IT" sz="2400" dirty="0">
                <a:solidFill>
                  <a:schemeClr val="accent1">
                    <a:lumMod val="75000"/>
                  </a:schemeClr>
                </a:solidFill>
                <a:latin typeface="Times New Roman" charset="0"/>
                <a:cs typeface="+mn-cs"/>
              </a:rPr>
              <a:t>. </a:t>
            </a:r>
            <a:endParaRPr lang="it-IT" sz="2400" dirty="0" smtClean="0">
              <a:solidFill>
                <a:schemeClr val="accent1">
                  <a:lumMod val="75000"/>
                </a:schemeClr>
              </a:solidFill>
              <a:latin typeface="Times New Roman" charset="0"/>
              <a:cs typeface="+mn-cs"/>
            </a:endParaRPr>
          </a:p>
          <a:p>
            <a:pPr>
              <a:defRPr/>
            </a:pPr>
            <a:r>
              <a:rPr lang="it-IT" sz="2400" dirty="0" err="1" smtClean="0">
                <a:solidFill>
                  <a:schemeClr val="accent1">
                    <a:lumMod val="75000"/>
                  </a:schemeClr>
                </a:solidFill>
                <a:latin typeface="Times New Roman" charset="0"/>
                <a:cs typeface="+mn-cs"/>
              </a:rPr>
              <a:t>If</a:t>
            </a:r>
            <a:r>
              <a:rPr lang="it-IT" sz="2400" dirty="0" smtClean="0">
                <a:solidFill>
                  <a:schemeClr val="accent1">
                    <a:lumMod val="75000"/>
                  </a:schemeClr>
                </a:solidFill>
                <a:latin typeface="Times New Roman" charset="0"/>
                <a:cs typeface="+mn-cs"/>
              </a:rPr>
              <a:t> </a:t>
            </a:r>
            <a:r>
              <a:rPr lang="it-IT" sz="2400" dirty="0">
                <a:solidFill>
                  <a:schemeClr val="accent1">
                    <a:lumMod val="75000"/>
                  </a:schemeClr>
                </a:solidFill>
                <a:latin typeface="Times New Roman" charset="0"/>
                <a:cs typeface="+mn-cs"/>
              </a:rPr>
              <a:t>the sample </a:t>
            </a:r>
            <a:r>
              <a:rPr lang="it-IT" sz="2400" dirty="0" err="1">
                <a:solidFill>
                  <a:schemeClr val="accent1">
                    <a:lumMod val="75000"/>
                  </a:schemeClr>
                </a:solidFill>
                <a:latin typeface="Times New Roman" charset="0"/>
                <a:cs typeface="+mn-cs"/>
              </a:rPr>
              <a:t>is</a:t>
            </a:r>
            <a:r>
              <a:rPr lang="it-IT" sz="2400" dirty="0">
                <a:solidFill>
                  <a:schemeClr val="accent1">
                    <a:lumMod val="75000"/>
                  </a:schemeClr>
                </a:solidFill>
                <a:latin typeface="Times New Roman" charset="0"/>
                <a:cs typeface="+mn-cs"/>
              </a:rPr>
              <a:t> fair, </a:t>
            </a:r>
            <a:r>
              <a:rPr lang="it-IT" sz="2400" dirty="0" err="1">
                <a:solidFill>
                  <a:schemeClr val="accent1">
                    <a:lumMod val="75000"/>
                  </a:schemeClr>
                </a:solidFill>
                <a:latin typeface="Times New Roman" charset="0"/>
                <a:cs typeface="+mn-cs"/>
              </a:rPr>
              <a:t>its</a:t>
            </a:r>
            <a:r>
              <a:rPr lang="it-IT" sz="2400" dirty="0">
                <a:solidFill>
                  <a:schemeClr val="accent1">
                    <a:lumMod val="75000"/>
                  </a:schemeClr>
                </a:solidFill>
                <a:latin typeface="Times New Roman" charset="0"/>
                <a:cs typeface="+mn-cs"/>
              </a:rPr>
              <a:t> </a:t>
            </a:r>
            <a:r>
              <a:rPr lang="it-IT" sz="2400" dirty="0" err="1">
                <a:solidFill>
                  <a:schemeClr val="accent1">
                    <a:lumMod val="75000"/>
                  </a:schemeClr>
                </a:solidFill>
                <a:latin typeface="Times New Roman" charset="0"/>
                <a:cs typeface="+mn-cs"/>
              </a:rPr>
              <a:t>observed</a:t>
            </a:r>
            <a:r>
              <a:rPr lang="it-IT" sz="2400" dirty="0">
                <a:solidFill>
                  <a:schemeClr val="accent1">
                    <a:lumMod val="75000"/>
                  </a:schemeClr>
                </a:solidFill>
                <a:latin typeface="Times New Roman" charset="0"/>
                <a:cs typeface="+mn-cs"/>
              </a:rPr>
              <a:t> </a:t>
            </a:r>
            <a:r>
              <a:rPr lang="it-IT" sz="2400" dirty="0" err="1">
                <a:solidFill>
                  <a:schemeClr val="accent1">
                    <a:lumMod val="75000"/>
                  </a:schemeClr>
                </a:solidFill>
                <a:latin typeface="Times New Roman" charset="0"/>
                <a:cs typeface="+mn-cs"/>
              </a:rPr>
              <a:t>characteristics</a:t>
            </a:r>
            <a:r>
              <a:rPr lang="it-IT" sz="2400" dirty="0">
                <a:solidFill>
                  <a:schemeClr val="accent1">
                    <a:lumMod val="75000"/>
                  </a:schemeClr>
                </a:solidFill>
                <a:latin typeface="Times New Roman" charset="0"/>
                <a:cs typeface="+mn-cs"/>
              </a:rPr>
              <a:t> </a:t>
            </a:r>
            <a:r>
              <a:rPr lang="it-IT" sz="2400" dirty="0" err="1">
                <a:solidFill>
                  <a:schemeClr val="accent1">
                    <a:lumMod val="75000"/>
                  </a:schemeClr>
                </a:solidFill>
                <a:latin typeface="Times New Roman" charset="0"/>
                <a:cs typeface="+mn-cs"/>
              </a:rPr>
              <a:t>will</a:t>
            </a:r>
            <a:r>
              <a:rPr lang="it-IT" sz="2400" dirty="0">
                <a:solidFill>
                  <a:schemeClr val="accent1">
                    <a:lumMod val="75000"/>
                  </a:schemeClr>
                </a:solidFill>
                <a:latin typeface="Times New Roman" charset="0"/>
                <a:cs typeface="+mn-cs"/>
              </a:rPr>
              <a:t> </a:t>
            </a:r>
            <a:r>
              <a:rPr lang="it-IT" sz="2400" dirty="0" err="1">
                <a:solidFill>
                  <a:schemeClr val="accent1">
                    <a:lumMod val="75000"/>
                  </a:schemeClr>
                </a:solidFill>
                <a:latin typeface="Times New Roman" charset="0"/>
                <a:cs typeface="+mn-cs"/>
              </a:rPr>
              <a:t>determine</a:t>
            </a:r>
            <a:r>
              <a:rPr lang="it-IT" sz="2400" dirty="0">
                <a:solidFill>
                  <a:schemeClr val="accent1">
                    <a:lumMod val="75000"/>
                  </a:schemeClr>
                </a:solidFill>
                <a:latin typeface="Times New Roman" charset="0"/>
                <a:cs typeface="+mn-cs"/>
              </a:rPr>
              <a:t> the </a:t>
            </a:r>
            <a:r>
              <a:rPr lang="it-IT" sz="2400" dirty="0" err="1">
                <a:solidFill>
                  <a:schemeClr val="accent1">
                    <a:lumMod val="75000"/>
                  </a:schemeClr>
                </a:solidFill>
                <a:latin typeface="Times New Roman" charset="0"/>
                <a:cs typeface="+mn-cs"/>
              </a:rPr>
              <a:t>physical</a:t>
            </a:r>
            <a:r>
              <a:rPr lang="it-IT" sz="2400" dirty="0">
                <a:solidFill>
                  <a:schemeClr val="accent1">
                    <a:lumMod val="75000"/>
                  </a:schemeClr>
                </a:solidFill>
                <a:latin typeface="Times New Roman" charset="0"/>
                <a:cs typeface="+mn-cs"/>
              </a:rPr>
              <a:t> nature of the </a:t>
            </a:r>
            <a:r>
              <a:rPr lang="it-IT" sz="2400" dirty="0" err="1">
                <a:solidFill>
                  <a:schemeClr val="accent1">
                    <a:lumMod val="75000"/>
                  </a:schemeClr>
                </a:solidFill>
                <a:latin typeface="Times New Roman" charset="0"/>
                <a:cs typeface="+mn-cs"/>
              </a:rPr>
              <a:t>universe</a:t>
            </a:r>
            <a:r>
              <a:rPr lang="it-IT" sz="2400" dirty="0">
                <a:solidFill>
                  <a:schemeClr val="accent1">
                    <a:lumMod val="75000"/>
                  </a:schemeClr>
                </a:solidFill>
                <a:latin typeface="Times New Roman" charset="0"/>
                <a:cs typeface="+mn-cs"/>
              </a:rPr>
              <a:t> </a:t>
            </a:r>
            <a:r>
              <a:rPr lang="it-IT" sz="2400" dirty="0" err="1">
                <a:solidFill>
                  <a:schemeClr val="accent1">
                    <a:lumMod val="75000"/>
                  </a:schemeClr>
                </a:solidFill>
                <a:latin typeface="Times New Roman" charset="0"/>
                <a:cs typeface="+mn-cs"/>
              </a:rPr>
              <a:t>as</a:t>
            </a:r>
            <a:r>
              <a:rPr lang="it-IT" sz="2400" dirty="0">
                <a:solidFill>
                  <a:schemeClr val="accent1">
                    <a:lumMod val="75000"/>
                  </a:schemeClr>
                </a:solidFill>
                <a:latin typeface="Times New Roman" charset="0"/>
                <a:cs typeface="+mn-cs"/>
              </a:rPr>
              <a:t> a </a:t>
            </a:r>
            <a:r>
              <a:rPr lang="it-IT" sz="2400" dirty="0" err="1">
                <a:solidFill>
                  <a:schemeClr val="accent1">
                    <a:lumMod val="75000"/>
                  </a:schemeClr>
                </a:solidFill>
                <a:latin typeface="Times New Roman" charset="0"/>
                <a:cs typeface="+mn-cs"/>
              </a:rPr>
              <a:t>whole</a:t>
            </a:r>
            <a:r>
              <a:rPr lang="it-IT" sz="2400" dirty="0" smtClean="0">
                <a:solidFill>
                  <a:schemeClr val="accent1">
                    <a:lumMod val="75000"/>
                  </a:schemeClr>
                </a:solidFill>
                <a:latin typeface="Times New Roman" charset="0"/>
                <a:cs typeface="+mn-cs"/>
              </a:rPr>
              <a:t>.</a:t>
            </a:r>
          </a:p>
          <a:p>
            <a:pPr>
              <a:defRPr/>
            </a:pPr>
            <a:r>
              <a:rPr lang="it-IT" sz="2400" dirty="0" smtClean="0">
                <a:solidFill>
                  <a:schemeClr val="accent1">
                    <a:lumMod val="75000"/>
                  </a:schemeClr>
                </a:solidFill>
                <a:latin typeface="Times New Roman" charset="0"/>
                <a:cs typeface="+mn-cs"/>
              </a:rPr>
              <a:t>(</a:t>
            </a:r>
            <a:r>
              <a:rPr lang="it-IT" sz="2400" dirty="0">
                <a:solidFill>
                  <a:schemeClr val="accent1">
                    <a:lumMod val="75000"/>
                  </a:schemeClr>
                </a:solidFill>
                <a:latin typeface="Times New Roman" charset="0"/>
                <a:cs typeface="+mn-cs"/>
              </a:rPr>
              <a:t>E. </a:t>
            </a:r>
            <a:r>
              <a:rPr lang="it-IT" sz="2400" dirty="0" err="1">
                <a:solidFill>
                  <a:schemeClr val="accent1">
                    <a:lumMod val="75000"/>
                  </a:schemeClr>
                </a:solidFill>
                <a:latin typeface="Times New Roman" charset="0"/>
                <a:cs typeface="+mn-cs"/>
              </a:rPr>
              <a:t>Hubble</a:t>
            </a:r>
            <a:r>
              <a:rPr lang="it-IT" sz="2400" dirty="0">
                <a:solidFill>
                  <a:schemeClr val="accent1">
                    <a:lumMod val="75000"/>
                  </a:schemeClr>
                </a:solidFill>
                <a:latin typeface="Times New Roman" charset="0"/>
                <a:cs typeface="+mn-cs"/>
              </a:rPr>
              <a:t>, 1936)</a:t>
            </a:r>
            <a:endParaRPr lang="en-US" sz="2400" dirty="0">
              <a:solidFill>
                <a:schemeClr val="accent1">
                  <a:lumMod val="75000"/>
                </a:schemeClr>
              </a:solidFill>
              <a:latin typeface="Times New Roman" charset="0"/>
              <a:cs typeface="+mn-cs"/>
            </a:endParaRPr>
          </a:p>
        </p:txBody>
      </p:sp>
      <p:sp>
        <p:nvSpPr>
          <p:cNvPr id="117764" name="Rectangle 4"/>
          <p:cNvSpPr>
            <a:spLocks noChangeArrowheads="1"/>
          </p:cNvSpPr>
          <p:nvPr/>
        </p:nvSpPr>
        <p:spPr bwMode="auto">
          <a:xfrm>
            <a:off x="5562600" y="4842808"/>
            <a:ext cx="4876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400" dirty="0">
                <a:solidFill>
                  <a:srgbClr val="FF6600"/>
                </a:solidFill>
                <a:latin typeface="Times New Roman"/>
                <a:cs typeface="Times New Roman"/>
              </a:rPr>
              <a:t>Principio cosmologico:</a:t>
            </a:r>
          </a:p>
          <a:p>
            <a:pPr>
              <a:defRPr/>
            </a:pPr>
            <a:r>
              <a:rPr lang="it-IT" sz="2400" dirty="0">
                <a:solidFill>
                  <a:schemeClr val="bg1"/>
                </a:solidFill>
                <a:latin typeface="Times New Roman"/>
                <a:cs typeface="Times New Roman"/>
              </a:rPr>
              <a:t>L</a:t>
            </a:r>
            <a:r>
              <a:rPr lang="it-IT" sz="2400" dirty="0" smtClean="0">
                <a:solidFill>
                  <a:schemeClr val="bg1"/>
                </a:solidFill>
                <a:latin typeface="Times New Roman"/>
                <a:cs typeface="Times New Roman"/>
              </a:rPr>
              <a:t>’universo appare</a:t>
            </a:r>
            <a:r>
              <a:rPr lang="it-IT" sz="2400" dirty="0">
                <a:solidFill>
                  <a:schemeClr val="bg1"/>
                </a:solidFill>
                <a:latin typeface="Times New Roman"/>
                <a:cs typeface="Times New Roman"/>
              </a:rPr>
              <a:t>, </a:t>
            </a:r>
            <a:endParaRPr lang="it-IT" sz="2400" dirty="0" smtClean="0">
              <a:solidFill>
                <a:schemeClr val="bg1"/>
              </a:solidFill>
              <a:latin typeface="Times New Roman"/>
              <a:cs typeface="Times New Roman"/>
            </a:endParaRPr>
          </a:p>
          <a:p>
            <a:pPr>
              <a:defRPr/>
            </a:pPr>
            <a:r>
              <a:rPr lang="it-IT" sz="2400" dirty="0" smtClean="0">
                <a:solidFill>
                  <a:schemeClr val="bg1"/>
                </a:solidFill>
                <a:latin typeface="Times New Roman"/>
                <a:cs typeface="Times New Roman"/>
              </a:rPr>
              <a:t>nello </a:t>
            </a:r>
            <a:r>
              <a:rPr lang="it-IT" sz="2400" dirty="0">
                <a:solidFill>
                  <a:schemeClr val="bg1"/>
                </a:solidFill>
                <a:latin typeface="Times New Roman"/>
                <a:cs typeface="Times New Roman"/>
              </a:rPr>
              <a:t>stesso tempo, </a:t>
            </a:r>
            <a:endParaRPr lang="it-IT" sz="2400" dirty="0" smtClean="0">
              <a:solidFill>
                <a:schemeClr val="bg1"/>
              </a:solidFill>
              <a:latin typeface="Times New Roman"/>
              <a:cs typeface="Times New Roman"/>
            </a:endParaRPr>
          </a:p>
          <a:p>
            <a:pPr>
              <a:defRPr/>
            </a:pPr>
            <a:r>
              <a:rPr lang="it-IT" sz="2400" dirty="0" smtClean="0">
                <a:solidFill>
                  <a:schemeClr val="bg1"/>
                </a:solidFill>
                <a:latin typeface="Times New Roman"/>
                <a:cs typeface="Times New Roman"/>
              </a:rPr>
              <a:t>uguale </a:t>
            </a:r>
            <a:r>
              <a:rPr lang="it-IT" sz="2400" dirty="0">
                <a:solidFill>
                  <a:schemeClr val="bg1"/>
                </a:solidFill>
                <a:latin typeface="Times New Roman"/>
                <a:cs typeface="Times New Roman"/>
              </a:rPr>
              <a:t>in tutte le direzioni </a:t>
            </a:r>
            <a:endParaRPr lang="it-IT" sz="2400" dirty="0" smtClean="0">
              <a:solidFill>
                <a:schemeClr val="bg1"/>
              </a:solidFill>
              <a:latin typeface="Times New Roman"/>
              <a:cs typeface="Times New Roman"/>
            </a:endParaRPr>
          </a:p>
          <a:p>
            <a:pPr>
              <a:defRPr/>
            </a:pPr>
            <a:r>
              <a:rPr lang="it-IT" sz="2400" dirty="0" smtClean="0">
                <a:solidFill>
                  <a:schemeClr val="bg1"/>
                </a:solidFill>
                <a:latin typeface="Times New Roman"/>
                <a:cs typeface="Times New Roman"/>
              </a:rPr>
              <a:t>e </a:t>
            </a:r>
            <a:r>
              <a:rPr lang="it-IT" sz="2400" dirty="0">
                <a:solidFill>
                  <a:schemeClr val="bg1"/>
                </a:solidFill>
                <a:latin typeface="Times New Roman"/>
                <a:cs typeface="Times New Roman"/>
              </a:rPr>
              <a:t>per qualunque osservatore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63490" name="Picture 4" descr="DEDICATIONPALOM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300" y="228600"/>
            <a:ext cx="47625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9" name="Rectangle 5"/>
          <p:cNvSpPr>
            <a:spLocks noGrp="1" noChangeArrowheads="1"/>
          </p:cNvSpPr>
          <p:nvPr>
            <p:ph type="title"/>
          </p:nvPr>
        </p:nvSpPr>
        <p:spPr>
          <a:xfrm>
            <a:off x="152400" y="884238"/>
            <a:ext cx="3733800" cy="4297362"/>
          </a:xfrm>
        </p:spPr>
        <p:txBody>
          <a:bodyPr/>
          <a:lstStyle/>
          <a:p>
            <a:pPr eaLnBrk="1" hangingPunct="1">
              <a:defRPr/>
            </a:pPr>
            <a:r>
              <a:rPr lang="it-IT" dirty="0" smtClean="0">
                <a:solidFill>
                  <a:schemeClr val="accent1"/>
                </a:solidFill>
                <a:cs typeface="+mj-cs"/>
              </a:rPr>
              <a:t>Inaugurazione di  </a:t>
            </a:r>
            <a:r>
              <a:rPr lang="it-IT" dirty="0" err="1" smtClean="0">
                <a:solidFill>
                  <a:schemeClr val="accent1"/>
                </a:solidFill>
                <a:cs typeface="+mj-cs"/>
              </a:rPr>
              <a:t>Palomar</a:t>
            </a:r>
            <a:r>
              <a:rPr lang="it-IT" dirty="0" smtClean="0">
                <a:solidFill>
                  <a:schemeClr val="accent1"/>
                </a:solidFill>
                <a:cs typeface="+mj-cs"/>
              </a:rPr>
              <a:t> 1948</a:t>
            </a:r>
            <a:endParaRPr lang="en-US" dirty="0" smtClean="0">
              <a:solidFill>
                <a:schemeClr val="accent1"/>
              </a:solidFill>
              <a:cs typeface="+mj-cs"/>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9458" name="Picture 4" descr="M81_M82_schedler_c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075" y="838200"/>
            <a:ext cx="7629525"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304800" y="228600"/>
            <a:ext cx="7543800" cy="1384995"/>
          </a:xfrm>
          <a:prstGeom prst="rect">
            <a:avLst/>
          </a:prstGeom>
        </p:spPr>
        <p:txBody>
          <a:bodyPr wrap="square">
            <a:spAutoFit/>
          </a:bodyPr>
          <a:lstStyle/>
          <a:p>
            <a:r>
              <a:rPr lang="en-US" sz="2800" dirty="0">
                <a:solidFill>
                  <a:schemeClr val="accent1">
                    <a:lumMod val="50000"/>
                  </a:schemeClr>
                </a:solidFill>
                <a:latin typeface="Times New Roman"/>
                <a:cs typeface="Times New Roman"/>
              </a:rPr>
              <a:t>E’ </a:t>
            </a:r>
            <a:r>
              <a:rPr lang="en-US" sz="2800" dirty="0" err="1">
                <a:solidFill>
                  <a:schemeClr val="accent1">
                    <a:lumMod val="50000"/>
                  </a:schemeClr>
                </a:solidFill>
                <a:latin typeface="Times New Roman"/>
                <a:cs typeface="Times New Roman"/>
              </a:rPr>
              <a:t>nella</a:t>
            </a:r>
            <a:r>
              <a:rPr lang="en-US" sz="2800" dirty="0">
                <a:solidFill>
                  <a:schemeClr val="accent1">
                    <a:lumMod val="50000"/>
                  </a:schemeClr>
                </a:solidFill>
                <a:latin typeface="Times New Roman"/>
                <a:cs typeface="Times New Roman"/>
              </a:rPr>
              <a:t> nostra </a:t>
            </a:r>
            <a:r>
              <a:rPr lang="en-US" sz="2800" dirty="0" err="1">
                <a:solidFill>
                  <a:schemeClr val="accent1">
                    <a:lumMod val="50000"/>
                  </a:schemeClr>
                </a:solidFill>
                <a:latin typeface="Times New Roman"/>
                <a:cs typeface="Times New Roman"/>
              </a:rPr>
              <a:t>natura</a:t>
            </a:r>
            <a:r>
              <a:rPr lang="en-US" sz="2800" dirty="0">
                <a:solidFill>
                  <a:schemeClr val="accent1">
                    <a:lumMod val="50000"/>
                  </a:schemeClr>
                </a:solidFill>
                <a:latin typeface="Times New Roman"/>
                <a:cs typeface="Times New Roman"/>
              </a:rPr>
              <a:t> </a:t>
            </a:r>
            <a:r>
              <a:rPr lang="en-US" sz="2800" dirty="0" err="1">
                <a:solidFill>
                  <a:schemeClr val="accent1">
                    <a:lumMod val="50000"/>
                  </a:schemeClr>
                </a:solidFill>
                <a:latin typeface="Times New Roman"/>
                <a:cs typeface="Times New Roman"/>
              </a:rPr>
              <a:t>inquieta</a:t>
            </a:r>
            <a:r>
              <a:rPr lang="en-US" sz="2800" dirty="0">
                <a:solidFill>
                  <a:schemeClr val="accent1">
                    <a:lumMod val="50000"/>
                  </a:schemeClr>
                </a:solidFill>
                <a:latin typeface="Times New Roman"/>
                <a:cs typeface="Times New Roman"/>
              </a:rPr>
              <a:t> </a:t>
            </a:r>
            <a:r>
              <a:rPr lang="en-US" sz="2800" dirty="0" smtClean="0">
                <a:solidFill>
                  <a:schemeClr val="accent1">
                    <a:lumMod val="50000"/>
                  </a:schemeClr>
                </a:solidFill>
                <a:latin typeface="Times New Roman"/>
                <a:cs typeface="Times New Roman"/>
              </a:rPr>
              <a:t>di </a:t>
            </a:r>
            <a:r>
              <a:rPr lang="en-US" sz="2800" dirty="0" err="1" smtClean="0">
                <a:solidFill>
                  <a:schemeClr val="accent1">
                    <a:lumMod val="50000"/>
                  </a:schemeClr>
                </a:solidFill>
                <a:latin typeface="Times New Roman"/>
                <a:cs typeface="Times New Roman"/>
              </a:rPr>
              <a:t>abitanti</a:t>
            </a:r>
            <a:r>
              <a:rPr lang="en-US" sz="2800" dirty="0" smtClean="0">
                <a:solidFill>
                  <a:schemeClr val="accent1">
                    <a:lumMod val="50000"/>
                  </a:schemeClr>
                </a:solidFill>
                <a:latin typeface="Times New Roman"/>
                <a:cs typeface="Times New Roman"/>
              </a:rPr>
              <a:t> </a:t>
            </a:r>
            <a:r>
              <a:rPr lang="en-US" sz="2800" dirty="0" err="1" smtClean="0">
                <a:solidFill>
                  <a:schemeClr val="accent1">
                    <a:lumMod val="50000"/>
                  </a:schemeClr>
                </a:solidFill>
                <a:latin typeface="Times New Roman"/>
                <a:cs typeface="Times New Roman"/>
              </a:rPr>
              <a:t>provvisori</a:t>
            </a:r>
            <a:r>
              <a:rPr lang="en-US" sz="2800" dirty="0" smtClean="0">
                <a:solidFill>
                  <a:schemeClr val="accent1">
                    <a:lumMod val="50000"/>
                  </a:schemeClr>
                </a:solidFill>
                <a:latin typeface="Times New Roman"/>
                <a:cs typeface="Times New Roman"/>
              </a:rPr>
              <a:t>  </a:t>
            </a:r>
            <a:r>
              <a:rPr lang="en-US" sz="2800" dirty="0" err="1" smtClean="0">
                <a:solidFill>
                  <a:schemeClr val="accent1">
                    <a:lumMod val="50000"/>
                  </a:schemeClr>
                </a:solidFill>
                <a:latin typeface="Times New Roman"/>
                <a:cs typeface="Times New Roman"/>
              </a:rPr>
              <a:t>esplorare</a:t>
            </a:r>
            <a:r>
              <a:rPr lang="en-US" sz="2800" dirty="0" smtClean="0">
                <a:solidFill>
                  <a:schemeClr val="accent1">
                    <a:lumMod val="50000"/>
                  </a:schemeClr>
                </a:solidFill>
                <a:latin typeface="Times New Roman"/>
                <a:cs typeface="Times New Roman"/>
              </a:rPr>
              <a:t> </a:t>
            </a:r>
            <a:r>
              <a:rPr lang="en-US" sz="2800" dirty="0" err="1" smtClean="0">
                <a:solidFill>
                  <a:schemeClr val="accent1">
                    <a:lumMod val="50000"/>
                  </a:schemeClr>
                </a:solidFill>
                <a:latin typeface="Times New Roman"/>
                <a:cs typeface="Times New Roman"/>
              </a:rPr>
              <a:t>i</a:t>
            </a:r>
            <a:r>
              <a:rPr lang="en-US" sz="2800" dirty="0" smtClean="0">
                <a:solidFill>
                  <a:schemeClr val="accent1">
                    <a:lumMod val="50000"/>
                  </a:schemeClr>
                </a:solidFill>
                <a:latin typeface="Times New Roman"/>
                <a:cs typeface="Times New Roman"/>
              </a:rPr>
              <a:t> </a:t>
            </a:r>
            <a:r>
              <a:rPr lang="en-US" sz="2800" dirty="0" err="1">
                <a:solidFill>
                  <a:schemeClr val="accent1">
                    <a:lumMod val="50000"/>
                  </a:schemeClr>
                </a:solidFill>
                <a:latin typeface="Times New Roman"/>
                <a:cs typeface="Times New Roman"/>
              </a:rPr>
              <a:t>confini</a:t>
            </a:r>
            <a:r>
              <a:rPr lang="en-US" sz="2800" dirty="0">
                <a:solidFill>
                  <a:schemeClr val="accent1">
                    <a:lumMod val="50000"/>
                  </a:schemeClr>
                </a:solidFill>
                <a:latin typeface="Times New Roman"/>
                <a:cs typeface="Times New Roman"/>
              </a:rPr>
              <a:t> </a:t>
            </a:r>
            <a:r>
              <a:rPr lang="en-US" sz="2800" dirty="0" smtClean="0">
                <a:solidFill>
                  <a:schemeClr val="accent1">
                    <a:lumMod val="50000"/>
                  </a:schemeClr>
                </a:solidFill>
                <a:latin typeface="Times New Roman"/>
                <a:cs typeface="Times New Roman"/>
              </a:rPr>
              <a:t>e </a:t>
            </a:r>
            <a:r>
              <a:rPr lang="en-US" sz="2800" dirty="0">
                <a:solidFill>
                  <a:schemeClr val="accent1">
                    <a:lumMod val="50000"/>
                  </a:schemeClr>
                </a:solidFill>
                <a:latin typeface="Times New Roman"/>
                <a:cs typeface="Times New Roman"/>
              </a:rPr>
              <a:t>lo </a:t>
            </a:r>
            <a:r>
              <a:rPr lang="en-US" sz="2800" dirty="0" err="1" smtClean="0">
                <a:solidFill>
                  <a:schemeClr val="accent1">
                    <a:lumMod val="50000"/>
                  </a:schemeClr>
                </a:solidFill>
                <a:latin typeface="Times New Roman"/>
                <a:cs typeface="Times New Roman"/>
              </a:rPr>
              <a:t>spazio</a:t>
            </a:r>
            <a:r>
              <a:rPr lang="en-US" sz="2800" dirty="0" smtClean="0">
                <a:solidFill>
                  <a:schemeClr val="accent1">
                    <a:lumMod val="50000"/>
                  </a:schemeClr>
                </a:solidFill>
                <a:latin typeface="Times New Roman"/>
                <a:cs typeface="Times New Roman"/>
              </a:rPr>
              <a:t>, </a:t>
            </a:r>
            <a:endParaRPr lang="en-US" sz="2800" dirty="0">
              <a:solidFill>
                <a:schemeClr val="accent1">
                  <a:lumMod val="50000"/>
                </a:schemeClr>
              </a:solidFill>
              <a:latin typeface="Times New Roman"/>
              <a:cs typeface="Times New Roman"/>
            </a:endParaRPr>
          </a:p>
          <a:p>
            <a:r>
              <a:rPr lang="en-US" sz="2800" dirty="0" err="1" smtClean="0">
                <a:solidFill>
                  <a:schemeClr val="accent1">
                    <a:lumMod val="50000"/>
                  </a:schemeClr>
                </a:solidFill>
                <a:latin typeface="Times New Roman"/>
                <a:cs typeface="Times New Roman"/>
              </a:rPr>
              <a:t>ricercare</a:t>
            </a:r>
            <a:r>
              <a:rPr lang="en-US" sz="2800" dirty="0" smtClean="0">
                <a:solidFill>
                  <a:schemeClr val="accent1">
                    <a:lumMod val="50000"/>
                  </a:schemeClr>
                </a:solidFill>
                <a:latin typeface="Times New Roman"/>
                <a:cs typeface="Times New Roman"/>
              </a:rPr>
              <a:t> un </a:t>
            </a:r>
            <a:r>
              <a:rPr lang="en-US" sz="2800" dirty="0" err="1" smtClean="0">
                <a:solidFill>
                  <a:schemeClr val="accent1">
                    <a:lumMod val="50000"/>
                  </a:schemeClr>
                </a:solidFill>
                <a:latin typeface="Times New Roman"/>
                <a:cs typeface="Times New Roman"/>
              </a:rPr>
              <a:t>disegno</a:t>
            </a:r>
            <a:r>
              <a:rPr lang="it-IT" sz="2800" dirty="0" smtClean="0">
                <a:solidFill>
                  <a:schemeClr val="accent1">
                    <a:lumMod val="50000"/>
                  </a:schemeClr>
                </a:solidFill>
                <a:latin typeface="Times New Roman"/>
                <a:cs typeface="Times New Roman"/>
              </a:rPr>
              <a:t> </a:t>
            </a: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8850" name="Picture 4" descr="h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511175"/>
            <a:ext cx="7467600" cy="497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10" name="Rectangle 6"/>
          <p:cNvSpPr>
            <a:spLocks noGrp="1" noChangeArrowheads="1"/>
          </p:cNvSpPr>
          <p:nvPr>
            <p:ph type="title"/>
          </p:nvPr>
        </p:nvSpPr>
        <p:spPr>
          <a:xfrm>
            <a:off x="1447800" y="5410200"/>
            <a:ext cx="6400800" cy="1143000"/>
          </a:xfrm>
        </p:spPr>
        <p:txBody>
          <a:bodyPr/>
          <a:lstStyle/>
          <a:p>
            <a:pPr eaLnBrk="1" hangingPunct="1">
              <a:defRPr/>
            </a:pPr>
            <a:r>
              <a:rPr lang="it-IT" dirty="0" err="1" smtClean="0">
                <a:solidFill>
                  <a:schemeClr val="accent1"/>
                </a:solidFill>
                <a:latin typeface="Times New Roman"/>
                <a:cs typeface="Times New Roman"/>
              </a:rPr>
              <a:t>Hubble</a:t>
            </a:r>
            <a:r>
              <a:rPr lang="it-IT" dirty="0" smtClean="0">
                <a:solidFill>
                  <a:schemeClr val="accent1"/>
                </a:solidFill>
                <a:latin typeface="Times New Roman"/>
                <a:cs typeface="Times New Roman"/>
              </a:rPr>
              <a:t> Space </a:t>
            </a:r>
            <a:r>
              <a:rPr lang="it-IT" dirty="0" err="1" smtClean="0">
                <a:solidFill>
                  <a:schemeClr val="accent1"/>
                </a:solidFill>
                <a:latin typeface="Times New Roman"/>
                <a:cs typeface="Times New Roman"/>
              </a:rPr>
              <a:t>Telescope</a:t>
            </a:r>
            <a:endParaRPr lang="en-US" dirty="0" smtClean="0">
              <a:solidFill>
                <a:schemeClr val="accent1"/>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3" name="Immagine 2" descr="Hubble_main_mirr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0132"/>
            <a:ext cx="9220200" cy="6986468"/>
          </a:xfrm>
          <a:prstGeom prst="rect">
            <a:avLst/>
          </a:prstGeom>
        </p:spPr>
      </p:pic>
    </p:spTree>
    <p:extLst>
      <p:ext uri="{BB962C8B-B14F-4D97-AF65-F5344CB8AC3E}">
        <p14:creationId xmlns:p14="http://schemas.microsoft.com/office/powerpoint/2010/main" val="19464912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833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979488"/>
            <a:ext cx="7696200" cy="511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8915" name="Picture 3" descr="M83_ESOdemartin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066800"/>
            <a:ext cx="441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85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966788"/>
            <a:ext cx="76200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9938" name="Picture 6" descr="NGC5866_Hub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609600"/>
            <a:ext cx="6934200" cy="562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042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04800"/>
            <a:ext cx="6010275" cy="643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80898" name="Picture 4" descr="NGC7331_peris25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5277" y="533400"/>
            <a:ext cx="5808523" cy="579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805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52400"/>
            <a:ext cx="6553200"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3970" name="Immagine 1" descr="heic1107aARP27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0"/>
            <a:ext cx="67659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Immagine 3" descr="355  P Battaini al Merz.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79" y="3505200"/>
            <a:ext cx="2343221" cy="3352800"/>
          </a:xfrm>
          <a:prstGeom prst="rect">
            <a:avLst/>
          </a:prstGeom>
          <a:solidFill>
            <a:srgbClr val="333399"/>
          </a:solidFill>
          <a:ln/>
        </p:spPr>
        <p:style>
          <a:lnRef idx="2">
            <a:schemeClr val="accent6">
              <a:shade val="50000"/>
            </a:schemeClr>
          </a:lnRef>
          <a:fillRef idx="1">
            <a:schemeClr val="accent6"/>
          </a:fillRef>
          <a:effectRef idx="0">
            <a:schemeClr val="accent6"/>
          </a:effectRef>
          <a:fontRef idx="minor">
            <a:schemeClr val="lt1"/>
          </a:fontRef>
        </p:style>
      </p:pic>
      <p:sp>
        <p:nvSpPr>
          <p:cNvPr id="7" name="Rettangolo 6"/>
          <p:cNvSpPr/>
          <p:nvPr/>
        </p:nvSpPr>
        <p:spPr>
          <a:xfrm>
            <a:off x="5715000" y="228600"/>
            <a:ext cx="3581400" cy="1200328"/>
          </a:xfrm>
          <a:prstGeom prst="rect">
            <a:avLst/>
          </a:prstGeom>
        </p:spPr>
        <p:txBody>
          <a:bodyPr wrap="square">
            <a:spAutoFit/>
          </a:bodyPr>
          <a:lstStyle/>
          <a:p>
            <a:r>
              <a:rPr lang="en-US" sz="2400" dirty="0" err="1" smtClean="0">
                <a:solidFill>
                  <a:schemeClr val="accent1">
                    <a:lumMod val="50000"/>
                  </a:schemeClr>
                </a:solidFill>
                <a:latin typeface="Times New Roman"/>
                <a:cs typeface="Times New Roman"/>
              </a:rPr>
              <a:t>Dedico</a:t>
            </a:r>
            <a:r>
              <a:rPr lang="en-US" sz="2400" dirty="0" smtClean="0">
                <a:solidFill>
                  <a:schemeClr val="accent1">
                    <a:lumMod val="50000"/>
                  </a:schemeClr>
                </a:solidFill>
                <a:latin typeface="Times New Roman"/>
                <a:cs typeface="Times New Roman"/>
              </a:rPr>
              <a:t> </a:t>
            </a:r>
            <a:r>
              <a:rPr lang="en-US" sz="2400" dirty="0" err="1" smtClean="0">
                <a:solidFill>
                  <a:schemeClr val="accent1">
                    <a:lumMod val="50000"/>
                  </a:schemeClr>
                </a:solidFill>
                <a:latin typeface="Times New Roman"/>
                <a:cs typeface="Times New Roman"/>
              </a:rPr>
              <a:t>questo</a:t>
            </a:r>
            <a:r>
              <a:rPr lang="en-US" sz="2400" dirty="0" smtClean="0">
                <a:solidFill>
                  <a:schemeClr val="accent1">
                    <a:lumMod val="50000"/>
                  </a:schemeClr>
                </a:solidFill>
                <a:latin typeface="Times New Roman"/>
                <a:cs typeface="Times New Roman"/>
              </a:rPr>
              <a:t> </a:t>
            </a:r>
            <a:r>
              <a:rPr lang="en-US" sz="2400" dirty="0" err="1" smtClean="0">
                <a:solidFill>
                  <a:schemeClr val="accent1">
                    <a:lumMod val="50000"/>
                  </a:schemeClr>
                </a:solidFill>
                <a:latin typeface="Times New Roman"/>
                <a:cs typeface="Times New Roman"/>
              </a:rPr>
              <a:t>racconto</a:t>
            </a:r>
            <a:r>
              <a:rPr lang="en-US" sz="2400" dirty="0" smtClean="0">
                <a:solidFill>
                  <a:schemeClr val="accent1">
                    <a:lumMod val="50000"/>
                  </a:schemeClr>
                </a:solidFill>
                <a:latin typeface="Times New Roman"/>
                <a:cs typeface="Times New Roman"/>
              </a:rPr>
              <a:t>  </a:t>
            </a:r>
          </a:p>
          <a:p>
            <a:r>
              <a:rPr lang="en-US" sz="2400" dirty="0" err="1" smtClean="0">
                <a:solidFill>
                  <a:schemeClr val="accent1">
                    <a:lumMod val="50000"/>
                  </a:schemeClr>
                </a:solidFill>
                <a:latin typeface="Times New Roman"/>
                <a:cs typeface="Times New Roman"/>
              </a:rPr>
              <a:t>all’amico</a:t>
            </a:r>
            <a:r>
              <a:rPr lang="en-US" sz="2400" dirty="0" smtClean="0">
                <a:solidFill>
                  <a:schemeClr val="accent1">
                    <a:lumMod val="50000"/>
                  </a:schemeClr>
                </a:solidFill>
                <a:latin typeface="Times New Roman"/>
                <a:cs typeface="Times New Roman"/>
              </a:rPr>
              <a:t> Paolo </a:t>
            </a:r>
            <a:r>
              <a:rPr lang="en-US" sz="2400" dirty="0" err="1" smtClean="0">
                <a:solidFill>
                  <a:schemeClr val="accent1">
                    <a:lumMod val="50000"/>
                  </a:schemeClr>
                </a:solidFill>
                <a:latin typeface="Times New Roman"/>
                <a:cs typeface="Times New Roman"/>
              </a:rPr>
              <a:t>Battaini</a:t>
            </a:r>
            <a:r>
              <a:rPr lang="en-US" sz="2400" dirty="0" smtClean="0">
                <a:solidFill>
                  <a:schemeClr val="accent1">
                    <a:lumMod val="50000"/>
                  </a:schemeClr>
                </a:solidFill>
                <a:latin typeface="Times New Roman"/>
                <a:cs typeface="Times New Roman"/>
              </a:rPr>
              <a:t>,  </a:t>
            </a:r>
          </a:p>
          <a:p>
            <a:r>
              <a:rPr lang="it-IT" sz="2400" dirty="0">
                <a:solidFill>
                  <a:schemeClr val="accent1">
                    <a:lumMod val="50000"/>
                  </a:schemeClr>
                </a:solidFill>
                <a:latin typeface="Times New Roman"/>
                <a:cs typeface="Times New Roman"/>
              </a:rPr>
              <a:t>a</a:t>
            </a:r>
            <a:r>
              <a:rPr lang="it-IT" sz="2400" dirty="0" smtClean="0">
                <a:solidFill>
                  <a:schemeClr val="accent1">
                    <a:lumMod val="50000"/>
                  </a:schemeClr>
                </a:solidFill>
                <a:latin typeface="Times New Roman"/>
                <a:cs typeface="Times New Roman"/>
              </a:rPr>
              <a:t>utentico </a:t>
            </a:r>
            <a:r>
              <a:rPr lang="en-US" sz="2400" dirty="0" err="1" smtClean="0">
                <a:solidFill>
                  <a:schemeClr val="accent1">
                    <a:lumMod val="50000"/>
                  </a:schemeClr>
                </a:solidFill>
                <a:latin typeface="Times New Roman"/>
                <a:cs typeface="Times New Roman"/>
              </a:rPr>
              <a:t>cercatore</a:t>
            </a:r>
            <a:r>
              <a:rPr lang="en-US" sz="2400" dirty="0" smtClean="0">
                <a:solidFill>
                  <a:schemeClr val="accent1">
                    <a:lumMod val="50000"/>
                  </a:schemeClr>
                </a:solidFill>
                <a:latin typeface="Times New Roman"/>
                <a:cs typeface="Times New Roman"/>
              </a:rPr>
              <a:t> d</a:t>
            </a:r>
            <a:r>
              <a:rPr lang="it-IT" sz="2400" dirty="0" smtClean="0">
                <a:solidFill>
                  <a:schemeClr val="accent1">
                    <a:lumMod val="50000"/>
                  </a:schemeClr>
                </a:solidFill>
                <a:latin typeface="Times New Roman"/>
                <a:cs typeface="Times New Roman"/>
              </a:rPr>
              <a:t>’oro</a:t>
            </a:r>
            <a:endParaRPr lang="en-US" sz="2400" dirty="0">
              <a:solidFill>
                <a:schemeClr val="accent1">
                  <a:lumMod val="50000"/>
                </a:schemeClr>
              </a:solidFill>
              <a:latin typeface="Times New Roman"/>
              <a:cs typeface="Times New Roman"/>
            </a:endParaRPr>
          </a:p>
        </p:txBody>
      </p:sp>
      <p:sp>
        <p:nvSpPr>
          <p:cNvPr id="2" name="Triangolo rettangolo 1"/>
          <p:cNvSpPr/>
          <p:nvPr/>
        </p:nvSpPr>
        <p:spPr bwMode="auto">
          <a:xfrm rot="10800000">
            <a:off x="1447800" y="3505200"/>
            <a:ext cx="914400" cy="914400"/>
          </a:xfrm>
          <a:prstGeom prst="rtTriangle">
            <a:avLst/>
          </a:prstGeom>
          <a:solidFill>
            <a:schemeClr val="tx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chemeClr val="accent2"/>
              </a:solidFill>
              <a:effectLst/>
              <a:latin typeface="Arial" charset="0"/>
              <a:ea typeface="ＭＳ Ｐゴシック" charset="0"/>
            </a:endParaRPr>
          </a:p>
        </p:txBody>
      </p:sp>
    </p:spTree>
    <p:extLst>
      <p:ext uri="{BB962C8B-B14F-4D97-AF65-F5344CB8AC3E}">
        <p14:creationId xmlns:p14="http://schemas.microsoft.com/office/powerpoint/2010/main" val="25542459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795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28600"/>
            <a:ext cx="5934075" cy="642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4994" name="Immagine 1" descr="heic0804aNGC113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6308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p:cNvSpPr txBox="1"/>
          <p:nvPr/>
        </p:nvSpPr>
        <p:spPr>
          <a:xfrm>
            <a:off x="7808913" y="6411913"/>
            <a:ext cx="1258887" cy="369887"/>
          </a:xfrm>
          <a:prstGeom prst="rect">
            <a:avLst/>
          </a:prstGeom>
          <a:noFill/>
        </p:spPr>
        <p:txBody>
          <a:bodyPr wrap="none">
            <a:spAutoFit/>
          </a:bodyPr>
          <a:lstStyle/>
          <a:p>
            <a:pPr>
              <a:defRPr/>
            </a:pPr>
            <a:r>
              <a:rPr lang="it-IT" dirty="0">
                <a:solidFill>
                  <a:schemeClr val="accent2">
                    <a:lumMod val="40000"/>
                    <a:lumOff val="60000"/>
                  </a:schemeClr>
                </a:solidFill>
              </a:rPr>
              <a:t>NGC 1132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0482" name="Picture 4" descr="HST10000galaxies11day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04746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438401"/>
            <a:ext cx="7772400" cy="2438399"/>
          </a:xfrm>
        </p:spPr>
        <p:txBody>
          <a:bodyPr/>
          <a:lstStyle/>
          <a:p>
            <a:r>
              <a:rPr lang="it-IT" sz="2400" dirty="0" smtClean="0">
                <a:solidFill>
                  <a:schemeClr val="accent5">
                    <a:lumMod val="50000"/>
                  </a:schemeClr>
                </a:solidFill>
                <a:latin typeface="Times New Roman"/>
                <a:cs typeface="Times New Roman"/>
              </a:rPr>
              <a:t>Spiega </a:t>
            </a:r>
            <a:r>
              <a:rPr lang="it-IT" sz="2400" dirty="0" err="1" smtClean="0">
                <a:solidFill>
                  <a:schemeClr val="accent5">
                    <a:lumMod val="50000"/>
                  </a:schemeClr>
                </a:solidFill>
                <a:latin typeface="Times New Roman"/>
                <a:cs typeface="Times New Roman"/>
              </a:rPr>
              <a:t>perche</a:t>
            </a:r>
            <a:r>
              <a:rPr lang="it-IT" sz="2400" dirty="0" smtClean="0">
                <a:solidFill>
                  <a:schemeClr val="accent5">
                    <a:lumMod val="50000"/>
                  </a:schemeClr>
                </a:solidFill>
                <a:latin typeface="Times New Roman"/>
                <a:cs typeface="Times New Roman"/>
              </a:rPr>
              <a:t>’ l’universo </a:t>
            </a:r>
            <a:r>
              <a:rPr lang="it-IT" sz="2400" dirty="0" err="1" smtClean="0">
                <a:solidFill>
                  <a:schemeClr val="accent5">
                    <a:lumMod val="50000"/>
                  </a:schemeClr>
                </a:solidFill>
                <a:latin typeface="Times New Roman"/>
                <a:cs typeface="Times New Roman"/>
              </a:rPr>
              <a:t>e`</a:t>
            </a:r>
            <a:r>
              <a:rPr lang="it-IT" sz="2400" dirty="0" smtClean="0">
                <a:solidFill>
                  <a:schemeClr val="accent5">
                    <a:lumMod val="50000"/>
                  </a:schemeClr>
                </a:solidFill>
                <a:latin typeface="Times New Roman"/>
                <a:cs typeface="Times New Roman"/>
              </a:rPr>
              <a:t> uguale in tutte le direzioni </a:t>
            </a:r>
            <a:br>
              <a:rPr lang="it-IT" sz="2400" dirty="0" smtClean="0">
                <a:solidFill>
                  <a:schemeClr val="accent5">
                    <a:lumMod val="50000"/>
                  </a:schemeClr>
                </a:solidFill>
                <a:latin typeface="Times New Roman"/>
                <a:cs typeface="Times New Roman"/>
              </a:rPr>
            </a:br>
            <a:r>
              <a:rPr lang="it-IT" sz="2400" dirty="0" smtClean="0">
                <a:solidFill>
                  <a:schemeClr val="accent5">
                    <a:lumMod val="50000"/>
                  </a:schemeClr>
                </a:solidFill>
                <a:latin typeface="Times New Roman"/>
                <a:cs typeface="Times New Roman"/>
              </a:rPr>
              <a:t>in regioni che non “si parlano”</a:t>
            </a:r>
            <a:br>
              <a:rPr lang="it-IT" sz="2400" dirty="0" smtClean="0">
                <a:solidFill>
                  <a:schemeClr val="accent5">
                    <a:lumMod val="50000"/>
                  </a:schemeClr>
                </a:solidFill>
                <a:latin typeface="Times New Roman"/>
                <a:cs typeface="Times New Roman"/>
              </a:rPr>
            </a:br>
            <a:r>
              <a:rPr lang="it-IT" sz="2400" dirty="0" smtClean="0">
                <a:solidFill>
                  <a:schemeClr val="accent5">
                    <a:lumMod val="50000"/>
                  </a:schemeClr>
                </a:solidFill>
                <a:latin typeface="Times New Roman"/>
                <a:cs typeface="Times New Roman"/>
              </a:rPr>
              <a:t>e</a:t>
            </a:r>
            <a:br>
              <a:rPr lang="it-IT" sz="2400" dirty="0" smtClean="0">
                <a:solidFill>
                  <a:schemeClr val="accent5">
                    <a:lumMod val="50000"/>
                  </a:schemeClr>
                </a:solidFill>
                <a:latin typeface="Times New Roman"/>
                <a:cs typeface="Times New Roman"/>
              </a:rPr>
            </a:br>
            <a:r>
              <a:rPr lang="it-IT" sz="2400" dirty="0" smtClean="0">
                <a:solidFill>
                  <a:schemeClr val="accent5">
                    <a:lumMod val="50000"/>
                  </a:schemeClr>
                </a:solidFill>
                <a:latin typeface="Times New Roman"/>
                <a:cs typeface="Times New Roman"/>
              </a:rPr>
              <a:t>come piccole fluttuazioni (quantistiche?) di </a:t>
            </a:r>
            <a:r>
              <a:rPr lang="it-IT" sz="2400" dirty="0" err="1" smtClean="0">
                <a:solidFill>
                  <a:schemeClr val="accent5">
                    <a:lumMod val="50000"/>
                  </a:schemeClr>
                </a:solidFill>
                <a:latin typeface="Times New Roman"/>
                <a:cs typeface="Times New Roman"/>
              </a:rPr>
              <a:t>densita`</a:t>
            </a:r>
            <a:r>
              <a:rPr lang="it-IT" sz="2400" dirty="0" smtClean="0">
                <a:solidFill>
                  <a:schemeClr val="accent5">
                    <a:lumMod val="50000"/>
                  </a:schemeClr>
                </a:solidFill>
                <a:latin typeface="Times New Roman"/>
                <a:cs typeface="Times New Roman"/>
              </a:rPr>
              <a:t> siano cresciute a formare le grandi strutture nell’universo</a:t>
            </a:r>
            <a:br>
              <a:rPr lang="it-IT" sz="2400" dirty="0" smtClean="0">
                <a:solidFill>
                  <a:schemeClr val="accent5">
                    <a:lumMod val="50000"/>
                  </a:schemeClr>
                </a:solidFill>
                <a:latin typeface="Times New Roman"/>
                <a:cs typeface="Times New Roman"/>
              </a:rPr>
            </a:br>
            <a:r>
              <a:rPr lang="it-IT" sz="2400" dirty="0" smtClean="0">
                <a:solidFill>
                  <a:schemeClr val="accent5">
                    <a:lumMod val="50000"/>
                  </a:schemeClr>
                </a:solidFill>
                <a:latin typeface="Times New Roman"/>
                <a:cs typeface="Times New Roman"/>
              </a:rPr>
              <a:t>GUTH, LINDE</a:t>
            </a:r>
            <a:br>
              <a:rPr lang="it-IT" sz="2400" dirty="0" smtClean="0">
                <a:solidFill>
                  <a:schemeClr val="accent5">
                    <a:lumMod val="50000"/>
                  </a:schemeClr>
                </a:solidFill>
                <a:latin typeface="Times New Roman"/>
                <a:cs typeface="Times New Roman"/>
              </a:rPr>
            </a:br>
            <a:r>
              <a:rPr lang="it-IT" sz="2400" dirty="0" smtClean="0">
                <a:solidFill>
                  <a:schemeClr val="accent5">
                    <a:lumMod val="50000"/>
                  </a:schemeClr>
                </a:solidFill>
                <a:latin typeface="Times New Roman"/>
                <a:cs typeface="Times New Roman"/>
              </a:rPr>
              <a:t> </a:t>
            </a:r>
            <a:endParaRPr lang="it-IT" sz="2400" dirty="0">
              <a:solidFill>
                <a:schemeClr val="accent5">
                  <a:lumMod val="50000"/>
                </a:schemeClr>
              </a:solidFill>
              <a:latin typeface="Times New Roman"/>
              <a:cs typeface="Times New Roman"/>
            </a:endParaRPr>
          </a:p>
        </p:txBody>
      </p:sp>
      <p:sp>
        <p:nvSpPr>
          <p:cNvPr id="4" name="Rettangolo 3"/>
          <p:cNvSpPr/>
          <p:nvPr/>
        </p:nvSpPr>
        <p:spPr>
          <a:xfrm>
            <a:off x="2667000" y="983159"/>
            <a:ext cx="3733800" cy="769441"/>
          </a:xfrm>
          <a:prstGeom prst="rect">
            <a:avLst/>
          </a:prstGeom>
        </p:spPr>
        <p:txBody>
          <a:bodyPr wrap="square">
            <a:spAutoFit/>
          </a:bodyPr>
          <a:lstStyle/>
          <a:p>
            <a:r>
              <a:rPr lang="it-IT" sz="4400" b="1" dirty="0" smtClean="0">
                <a:solidFill>
                  <a:schemeClr val="accent1">
                    <a:lumMod val="75000"/>
                  </a:schemeClr>
                </a:solidFill>
                <a:latin typeface="Times New Roman"/>
                <a:cs typeface="Times New Roman"/>
              </a:rPr>
              <a:t>INFLAZIONE</a:t>
            </a:r>
            <a:endParaRPr lang="it-IT" sz="4400" b="1" dirty="0">
              <a:solidFill>
                <a:schemeClr val="accent1">
                  <a:lumMod val="75000"/>
                </a:schemeClr>
              </a:solidFill>
              <a:latin typeface="Times New Roman"/>
              <a:cs typeface="Times New Roman"/>
            </a:endParaRPr>
          </a:p>
        </p:txBody>
      </p:sp>
    </p:spTree>
    <p:extLst>
      <p:ext uri="{BB962C8B-B14F-4D97-AF65-F5344CB8AC3E}">
        <p14:creationId xmlns:p14="http://schemas.microsoft.com/office/powerpoint/2010/main" val="34805621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Immagine 3" descr="darkenerg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9400"/>
            <a:ext cx="9144000" cy="6283189"/>
          </a:xfrm>
          <a:prstGeom prst="rect">
            <a:avLst/>
          </a:prstGeom>
        </p:spPr>
      </p:pic>
    </p:spTree>
    <p:extLst>
      <p:ext uri="{BB962C8B-B14F-4D97-AF65-F5344CB8AC3E}">
        <p14:creationId xmlns:p14="http://schemas.microsoft.com/office/powerpoint/2010/main" val="31895109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Immagine 3" descr="020622_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900" y="635000"/>
            <a:ext cx="7420356" cy="5564124"/>
          </a:xfrm>
          <a:prstGeom prst="rect">
            <a:avLst/>
          </a:prstGeom>
        </p:spPr>
      </p:pic>
    </p:spTree>
    <p:extLst>
      <p:ext uri="{BB962C8B-B14F-4D97-AF65-F5344CB8AC3E}">
        <p14:creationId xmlns:p14="http://schemas.microsoft.com/office/powerpoint/2010/main" val="15496642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752600" y="152400"/>
            <a:ext cx="5486400" cy="1143000"/>
          </a:xfrm>
        </p:spPr>
        <p:txBody>
          <a:bodyPr/>
          <a:lstStyle/>
          <a:p>
            <a:r>
              <a:rPr lang="it-IT" dirty="0" smtClean="0">
                <a:latin typeface="Times New Roman"/>
                <a:cs typeface="Times New Roman"/>
              </a:rPr>
              <a:t>Il vuoto quantistico</a:t>
            </a:r>
            <a:endParaRPr lang="it-IT" dirty="0">
              <a:latin typeface="Times New Roman"/>
              <a:cs typeface="Times New Roman"/>
            </a:endParaRPr>
          </a:p>
        </p:txBody>
      </p:sp>
      <p:pic>
        <p:nvPicPr>
          <p:cNvPr id="6" name="Immagine 5" descr="2000px-Casimir_plates.sv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4203" y="2514601"/>
            <a:ext cx="4016397" cy="4114799"/>
          </a:xfrm>
          <a:prstGeom prst="rect">
            <a:avLst/>
          </a:prstGeom>
        </p:spPr>
      </p:pic>
      <p:pic>
        <p:nvPicPr>
          <p:cNvPr id="4" name="Immagine 3" descr="casimi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971800"/>
            <a:ext cx="3728870" cy="3035300"/>
          </a:xfrm>
          <a:prstGeom prst="rect">
            <a:avLst/>
          </a:prstGeom>
        </p:spPr>
      </p:pic>
      <p:sp>
        <p:nvSpPr>
          <p:cNvPr id="7" name="Rettangolo 6"/>
          <p:cNvSpPr/>
          <p:nvPr/>
        </p:nvSpPr>
        <p:spPr>
          <a:xfrm>
            <a:off x="304800" y="1295400"/>
            <a:ext cx="4811934" cy="954107"/>
          </a:xfrm>
          <a:prstGeom prst="rect">
            <a:avLst/>
          </a:prstGeom>
        </p:spPr>
        <p:txBody>
          <a:bodyPr wrap="none">
            <a:spAutoFit/>
          </a:bodyPr>
          <a:lstStyle/>
          <a:p>
            <a:r>
              <a:rPr lang="it-IT" sz="2800" dirty="0" smtClean="0">
                <a:latin typeface="Times New Roman"/>
                <a:cs typeface="Times New Roman"/>
              </a:rPr>
              <a:t>EFFETTO CASIMIR (1948)</a:t>
            </a:r>
          </a:p>
          <a:p>
            <a:r>
              <a:rPr lang="it-IT" sz="2800" dirty="0" err="1" smtClean="0">
                <a:latin typeface="Times New Roman"/>
                <a:cs typeface="Times New Roman"/>
              </a:rPr>
              <a:t>Hendrick</a:t>
            </a:r>
            <a:r>
              <a:rPr lang="it-IT" sz="2800" dirty="0" smtClean="0">
                <a:latin typeface="Times New Roman"/>
                <a:cs typeface="Times New Roman"/>
              </a:rPr>
              <a:t> </a:t>
            </a:r>
            <a:r>
              <a:rPr lang="it-IT" sz="2800" dirty="0">
                <a:latin typeface="Times New Roman"/>
                <a:cs typeface="Times New Roman"/>
              </a:rPr>
              <a:t>Casimir (Philips </a:t>
            </a:r>
            <a:r>
              <a:rPr lang="it-IT" sz="2800" dirty="0" smtClean="0">
                <a:latin typeface="Times New Roman"/>
                <a:cs typeface="Times New Roman"/>
              </a:rPr>
              <a:t>Lab.)</a:t>
            </a:r>
            <a:endParaRPr lang="it-IT" sz="2800" dirty="0">
              <a:latin typeface="Times New Roman"/>
              <a:cs typeface="Times New Roman"/>
            </a:endParaRPr>
          </a:p>
        </p:txBody>
      </p:sp>
      <p:pic>
        <p:nvPicPr>
          <p:cNvPr id="8" name="Immagine 7"/>
          <p:cNvPicPr>
            <a:picLocks noChangeAspect="1"/>
          </p:cNvPicPr>
          <p:nvPr/>
        </p:nvPicPr>
        <p:blipFill>
          <a:blip r:embed="rId4"/>
          <a:stretch>
            <a:fillRect/>
          </a:stretch>
        </p:blipFill>
        <p:spPr>
          <a:xfrm>
            <a:off x="5652770" y="1346200"/>
            <a:ext cx="1738630" cy="939800"/>
          </a:xfrm>
          <a:prstGeom prst="rect">
            <a:avLst/>
          </a:prstGeom>
        </p:spPr>
      </p:pic>
    </p:spTree>
    <p:extLst>
      <p:ext uri="{BB962C8B-B14F-4D97-AF65-F5344CB8AC3E}">
        <p14:creationId xmlns:p14="http://schemas.microsoft.com/office/powerpoint/2010/main" val="10025203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36969"/>
            <a:ext cx="9144000" cy="6894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olo 3"/>
          <p:cNvSpPr>
            <a:spLocks noGrp="1"/>
          </p:cNvSpPr>
          <p:nvPr>
            <p:ph type="title"/>
          </p:nvPr>
        </p:nvSpPr>
        <p:spPr/>
        <p:txBody>
          <a:bodyPr/>
          <a:lstStyle/>
          <a:p>
            <a:r>
              <a:rPr lang="it-IT" dirty="0" err="1" smtClean="0"/>
              <a:t>BicepII</a:t>
            </a:r>
            <a:endParaRPr 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882775"/>
            <a:ext cx="7772400" cy="1470025"/>
          </a:xfrm>
        </p:spPr>
        <p:txBody>
          <a:bodyPr/>
          <a:lstStyle/>
          <a:p>
            <a:r>
              <a:rPr lang="it-IT" sz="4800" b="1" dirty="0" smtClean="0">
                <a:solidFill>
                  <a:schemeClr val="accent5">
                    <a:lumMod val="50000"/>
                  </a:schemeClr>
                </a:solidFill>
                <a:latin typeface="Times New Roman"/>
                <a:cs typeface="Times New Roman"/>
              </a:rPr>
              <a:t> MATERIA OSCURA </a:t>
            </a:r>
            <a:endParaRPr lang="it-IT" sz="4800" b="1" dirty="0">
              <a:solidFill>
                <a:schemeClr val="accent5">
                  <a:lumMod val="50000"/>
                </a:schemeClr>
              </a:solidFill>
              <a:latin typeface="Times New Roman"/>
              <a:cs typeface="Times New Roman"/>
            </a:endParaRPr>
          </a:p>
        </p:txBody>
      </p:sp>
      <p:sp>
        <p:nvSpPr>
          <p:cNvPr id="3" name="Rettangolo 2"/>
          <p:cNvSpPr/>
          <p:nvPr/>
        </p:nvSpPr>
        <p:spPr>
          <a:xfrm>
            <a:off x="3352800" y="3925669"/>
            <a:ext cx="2362200" cy="461665"/>
          </a:xfrm>
          <a:prstGeom prst="rect">
            <a:avLst/>
          </a:prstGeom>
        </p:spPr>
        <p:txBody>
          <a:bodyPr wrap="square">
            <a:spAutoFit/>
          </a:bodyPr>
          <a:lstStyle/>
          <a:p>
            <a:endParaRPr lang="it-IT" sz="2400" dirty="0"/>
          </a:p>
        </p:txBody>
      </p:sp>
      <p:sp>
        <p:nvSpPr>
          <p:cNvPr id="4" name="Rettangolo 3"/>
          <p:cNvSpPr/>
          <p:nvPr/>
        </p:nvSpPr>
        <p:spPr>
          <a:xfrm>
            <a:off x="2129909" y="4382869"/>
            <a:ext cx="5109091" cy="646331"/>
          </a:xfrm>
          <a:prstGeom prst="rect">
            <a:avLst/>
          </a:prstGeom>
        </p:spPr>
        <p:txBody>
          <a:bodyPr wrap="none">
            <a:spAutoFit/>
          </a:bodyPr>
          <a:lstStyle/>
          <a:p>
            <a:pPr algn="ctr"/>
            <a:r>
              <a:rPr lang="it-IT" b="1" dirty="0">
                <a:solidFill>
                  <a:schemeClr val="accent5">
                    <a:lumMod val="50000"/>
                  </a:schemeClr>
                </a:solidFill>
                <a:latin typeface="Times New Roman"/>
                <a:cs typeface="Times New Roman"/>
              </a:rPr>
              <a:t> </a:t>
            </a:r>
            <a:r>
              <a:rPr lang="it-IT" b="1" dirty="0" smtClean="0">
                <a:solidFill>
                  <a:schemeClr val="accent5">
                    <a:lumMod val="50000"/>
                  </a:schemeClr>
                </a:solidFill>
                <a:latin typeface="Times New Roman"/>
                <a:cs typeface="Times New Roman"/>
              </a:rPr>
              <a:t>la materia visibile </a:t>
            </a:r>
            <a:r>
              <a:rPr lang="it-IT" b="1" dirty="0" err="1" smtClean="0">
                <a:solidFill>
                  <a:schemeClr val="accent5">
                    <a:lumMod val="50000"/>
                  </a:schemeClr>
                </a:solidFill>
                <a:latin typeface="Times New Roman"/>
                <a:cs typeface="Times New Roman"/>
              </a:rPr>
              <a:t>e`</a:t>
            </a:r>
            <a:r>
              <a:rPr lang="it-IT" b="1" dirty="0" smtClean="0">
                <a:solidFill>
                  <a:schemeClr val="accent5">
                    <a:lumMod val="50000"/>
                  </a:schemeClr>
                </a:solidFill>
                <a:latin typeface="Times New Roman"/>
                <a:cs typeface="Times New Roman"/>
              </a:rPr>
              <a:t> immersa in aloni giganteschi</a:t>
            </a:r>
          </a:p>
          <a:p>
            <a:pPr algn="ctr"/>
            <a:r>
              <a:rPr lang="it-IT" b="1" dirty="0">
                <a:solidFill>
                  <a:schemeClr val="accent5">
                    <a:lumMod val="50000"/>
                  </a:schemeClr>
                </a:solidFill>
                <a:latin typeface="Times New Roman"/>
                <a:cs typeface="Times New Roman"/>
              </a:rPr>
              <a:t>d</a:t>
            </a:r>
            <a:r>
              <a:rPr lang="it-IT" b="1" dirty="0" smtClean="0">
                <a:solidFill>
                  <a:schemeClr val="accent5">
                    <a:lumMod val="50000"/>
                  </a:schemeClr>
                </a:solidFill>
                <a:latin typeface="Times New Roman"/>
                <a:cs typeface="Times New Roman"/>
              </a:rPr>
              <a:t>i materia invisibile e di natura sconosciuta</a:t>
            </a:r>
            <a:endParaRPr lang="it-IT" dirty="0"/>
          </a:p>
        </p:txBody>
      </p:sp>
      <p:sp>
        <p:nvSpPr>
          <p:cNvPr id="5" name="Rettangolo 4"/>
          <p:cNvSpPr/>
          <p:nvPr/>
        </p:nvSpPr>
        <p:spPr>
          <a:xfrm>
            <a:off x="4073767" y="3124200"/>
            <a:ext cx="2022233" cy="1015663"/>
          </a:xfrm>
          <a:prstGeom prst="rect">
            <a:avLst/>
          </a:prstGeom>
        </p:spPr>
        <p:txBody>
          <a:bodyPr wrap="none">
            <a:spAutoFit/>
          </a:bodyPr>
          <a:lstStyle/>
          <a:p>
            <a:r>
              <a:rPr lang="it-IT" sz="6000" b="1" dirty="0" smtClean="0">
                <a:solidFill>
                  <a:srgbClr val="FF0000"/>
                </a:solidFill>
                <a:latin typeface="Times New Roman"/>
                <a:cs typeface="Times New Roman"/>
              </a:rPr>
              <a:t>CDM</a:t>
            </a:r>
            <a:endParaRPr lang="it-IT" sz="6000" b="1" dirty="0">
              <a:solidFill>
                <a:srgbClr val="FF0000"/>
              </a:solidFill>
              <a:latin typeface="Times New Roman"/>
              <a:cs typeface="Times New Roman"/>
            </a:endParaRPr>
          </a:p>
        </p:txBody>
      </p:sp>
      <p:sp>
        <p:nvSpPr>
          <p:cNvPr id="6" name="Rettangolo 5"/>
          <p:cNvSpPr/>
          <p:nvPr/>
        </p:nvSpPr>
        <p:spPr>
          <a:xfrm>
            <a:off x="3425684" y="3083004"/>
            <a:ext cx="765316" cy="1107996"/>
          </a:xfrm>
          <a:prstGeom prst="rect">
            <a:avLst/>
          </a:prstGeom>
        </p:spPr>
        <p:txBody>
          <a:bodyPr wrap="none">
            <a:spAutoFit/>
          </a:bodyPr>
          <a:lstStyle/>
          <a:p>
            <a:r>
              <a:rPr lang="en-US" sz="6600" dirty="0">
                <a:solidFill>
                  <a:srgbClr val="993D00"/>
                </a:solidFill>
                <a:latin typeface="Symbol" pitchFamily="18" charset="2"/>
              </a:rPr>
              <a:t>L</a:t>
            </a:r>
            <a:endParaRPr lang="it-IT" sz="6600" dirty="0">
              <a:solidFill>
                <a:srgbClr val="993D00"/>
              </a:solidFill>
            </a:endParaRPr>
          </a:p>
        </p:txBody>
      </p:sp>
    </p:spTree>
    <p:extLst>
      <p:ext uri="{BB962C8B-B14F-4D97-AF65-F5344CB8AC3E}">
        <p14:creationId xmlns:p14="http://schemas.microsoft.com/office/powerpoint/2010/main" val="34436403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Immagine 5" descr="t5_HI_M33.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546" y="180886"/>
            <a:ext cx="9603346" cy="6677114"/>
          </a:xfrm>
          <a:prstGeom prst="rect">
            <a:avLst/>
          </a:prstGeom>
        </p:spPr>
      </p:pic>
    </p:spTree>
    <p:extLst>
      <p:ext uri="{BB962C8B-B14F-4D97-AF65-F5344CB8AC3E}">
        <p14:creationId xmlns:p14="http://schemas.microsoft.com/office/powerpoint/2010/main" val="1687028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9154" name="Picture 4" descr="zodiMilky_lope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685800"/>
            <a:ext cx="8088924" cy="547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533400" y="685800"/>
            <a:ext cx="4648200" cy="1569660"/>
          </a:xfrm>
          <a:prstGeom prst="rect">
            <a:avLst/>
          </a:prstGeom>
        </p:spPr>
        <p:txBody>
          <a:bodyPr wrap="square">
            <a:spAutoFit/>
          </a:bodyPr>
          <a:lstStyle/>
          <a:p>
            <a:r>
              <a:rPr lang="en-US" sz="3200" dirty="0" smtClean="0">
                <a:solidFill>
                  <a:schemeClr val="accent1">
                    <a:lumMod val="75000"/>
                  </a:schemeClr>
                </a:solidFill>
                <a:latin typeface="Times New Roman"/>
                <a:cs typeface="Times New Roman"/>
              </a:rPr>
              <a:t>La </a:t>
            </a:r>
            <a:r>
              <a:rPr lang="en-US" sz="3200" dirty="0" err="1">
                <a:solidFill>
                  <a:schemeClr val="accent1">
                    <a:lumMod val="75000"/>
                  </a:schemeClr>
                </a:solidFill>
                <a:latin typeface="Times New Roman"/>
                <a:cs typeface="Times New Roman"/>
              </a:rPr>
              <a:t>cosmologia</a:t>
            </a:r>
            <a:r>
              <a:rPr lang="en-US" sz="3200" dirty="0">
                <a:solidFill>
                  <a:schemeClr val="accent1">
                    <a:lumMod val="75000"/>
                  </a:schemeClr>
                </a:solidFill>
                <a:latin typeface="Times New Roman"/>
                <a:cs typeface="Times New Roman"/>
              </a:rPr>
              <a:t> </a:t>
            </a:r>
            <a:r>
              <a:rPr lang="en-US" sz="3200" dirty="0" err="1">
                <a:solidFill>
                  <a:schemeClr val="accent1">
                    <a:lumMod val="75000"/>
                  </a:schemeClr>
                </a:solidFill>
                <a:latin typeface="Times New Roman"/>
                <a:cs typeface="Times New Roman"/>
              </a:rPr>
              <a:t>studia</a:t>
            </a:r>
            <a:r>
              <a:rPr lang="en-US" sz="3200" dirty="0">
                <a:solidFill>
                  <a:schemeClr val="accent1">
                    <a:lumMod val="75000"/>
                  </a:schemeClr>
                </a:solidFill>
                <a:latin typeface="Times New Roman"/>
                <a:cs typeface="Times New Roman"/>
              </a:rPr>
              <a:t> </a:t>
            </a:r>
          </a:p>
          <a:p>
            <a:r>
              <a:rPr lang="en-US" sz="3200" dirty="0">
                <a:solidFill>
                  <a:schemeClr val="accent1">
                    <a:lumMod val="75000"/>
                  </a:schemeClr>
                </a:solidFill>
                <a:latin typeface="Times New Roman"/>
                <a:cs typeface="Times New Roman"/>
              </a:rPr>
              <a:t>le </a:t>
            </a:r>
            <a:r>
              <a:rPr lang="en-US" sz="3200" dirty="0" err="1">
                <a:solidFill>
                  <a:schemeClr val="accent1">
                    <a:lumMod val="75000"/>
                  </a:schemeClr>
                </a:solidFill>
                <a:latin typeface="Times New Roman"/>
                <a:cs typeface="Times New Roman"/>
              </a:rPr>
              <a:t>origini</a:t>
            </a:r>
            <a:r>
              <a:rPr lang="en-US" sz="3200" dirty="0">
                <a:solidFill>
                  <a:schemeClr val="accent1">
                    <a:lumMod val="75000"/>
                  </a:schemeClr>
                </a:solidFill>
                <a:latin typeface="Times New Roman"/>
                <a:cs typeface="Times New Roman"/>
              </a:rPr>
              <a:t> e </a:t>
            </a:r>
            <a:r>
              <a:rPr lang="en-US" sz="3200" dirty="0" err="1">
                <a:solidFill>
                  <a:schemeClr val="accent1">
                    <a:lumMod val="75000"/>
                  </a:schemeClr>
                </a:solidFill>
                <a:latin typeface="Times New Roman"/>
                <a:cs typeface="Times New Roman"/>
              </a:rPr>
              <a:t>l’evoluzione</a:t>
            </a:r>
            <a:r>
              <a:rPr lang="en-US" sz="3200" dirty="0">
                <a:solidFill>
                  <a:schemeClr val="accent1">
                    <a:lumMod val="75000"/>
                  </a:schemeClr>
                </a:solidFill>
                <a:latin typeface="Times New Roman"/>
                <a:cs typeface="Times New Roman"/>
              </a:rPr>
              <a:t> </a:t>
            </a:r>
          </a:p>
          <a:p>
            <a:r>
              <a:rPr lang="en-US" sz="3200" dirty="0" err="1">
                <a:solidFill>
                  <a:schemeClr val="accent1">
                    <a:lumMod val="75000"/>
                  </a:schemeClr>
                </a:solidFill>
                <a:latin typeface="Times New Roman"/>
                <a:cs typeface="Times New Roman"/>
              </a:rPr>
              <a:t>dell’universo</a:t>
            </a:r>
            <a:r>
              <a:rPr lang="en-US" sz="3200" dirty="0">
                <a:solidFill>
                  <a:schemeClr val="accent1">
                    <a:lumMod val="75000"/>
                  </a:schemeClr>
                </a:solidFill>
                <a:latin typeface="Times New Roman"/>
                <a:cs typeface="Times New Roman"/>
              </a:rPr>
              <a:t>. </a:t>
            </a:r>
            <a:endParaRPr lang="it-IT" sz="3200" dirty="0">
              <a:solidFill>
                <a:schemeClr val="accent1">
                  <a:lumMod val="75000"/>
                </a:schemeClr>
              </a:solidFill>
            </a:endParaRPr>
          </a:p>
        </p:txBody>
      </p:sp>
    </p:spTree>
    <p:extLst>
      <p:ext uri="{BB962C8B-B14F-4D97-AF65-F5344CB8AC3E}">
        <p14:creationId xmlns:p14="http://schemas.microsoft.com/office/powerpoint/2010/main" val="39170554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89090" name="Immagine 1" descr="heic1111a.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1138" name="Immagine 1" descr="hs-2014-22-a-full_jp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0238"/>
            <a:ext cx="9144000" cy="554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8066" name="Immagine 1" descr="hs-2014-01-a-prin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04800"/>
            <a:ext cx="6827838" cy="853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993D00"/>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solidFill>
                  <a:schemeClr val="accent5">
                    <a:lumMod val="50000"/>
                  </a:schemeClr>
                </a:solidFill>
                <a:latin typeface="Times New Roman"/>
                <a:cs typeface="Times New Roman"/>
              </a:rPr>
              <a:t>La radiazione cosmica </a:t>
            </a:r>
            <a:br>
              <a:rPr lang="it-IT" dirty="0" smtClean="0">
                <a:solidFill>
                  <a:schemeClr val="accent5">
                    <a:lumMod val="50000"/>
                  </a:schemeClr>
                </a:solidFill>
                <a:latin typeface="Times New Roman"/>
                <a:cs typeface="Times New Roman"/>
              </a:rPr>
            </a:br>
            <a:r>
              <a:rPr lang="it-IT" dirty="0" smtClean="0">
                <a:solidFill>
                  <a:schemeClr val="accent5">
                    <a:lumMod val="50000"/>
                  </a:schemeClr>
                </a:solidFill>
                <a:latin typeface="Times New Roman"/>
                <a:cs typeface="Times New Roman"/>
              </a:rPr>
              <a:t>di fondo a 2.7K</a:t>
            </a:r>
            <a:endParaRPr lang="it-IT" dirty="0">
              <a:solidFill>
                <a:schemeClr val="accent5">
                  <a:lumMod val="50000"/>
                </a:schemeClr>
              </a:solidFill>
              <a:latin typeface="Times New Roman"/>
              <a:cs typeface="Times New Roman"/>
            </a:endParaRPr>
          </a:p>
        </p:txBody>
      </p:sp>
      <p:sp>
        <p:nvSpPr>
          <p:cNvPr id="3" name="Rettangolo 2"/>
          <p:cNvSpPr/>
          <p:nvPr/>
        </p:nvSpPr>
        <p:spPr>
          <a:xfrm>
            <a:off x="3352800" y="3925669"/>
            <a:ext cx="2362200" cy="461665"/>
          </a:xfrm>
          <a:prstGeom prst="rect">
            <a:avLst/>
          </a:prstGeom>
        </p:spPr>
        <p:txBody>
          <a:bodyPr wrap="square">
            <a:spAutoFit/>
          </a:bodyPr>
          <a:lstStyle/>
          <a:p>
            <a:r>
              <a:rPr lang="it-IT" sz="2400" dirty="0" smtClean="0">
                <a:solidFill>
                  <a:schemeClr val="accent5">
                    <a:lumMod val="50000"/>
                  </a:schemeClr>
                </a:solidFill>
                <a:latin typeface="Times New Roman"/>
                <a:cs typeface="Times New Roman"/>
              </a:rPr>
              <a:t>t = 300 mila anni</a:t>
            </a:r>
            <a:endParaRPr lang="it-IT" sz="2400" dirty="0"/>
          </a:p>
        </p:txBody>
      </p:sp>
    </p:spTree>
    <p:extLst>
      <p:ext uri="{BB962C8B-B14F-4D97-AF65-F5344CB8AC3E}">
        <p14:creationId xmlns:p14="http://schemas.microsoft.com/office/powerpoint/2010/main" val="9152387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94210" name="Picture 4" descr="gamow-b1-l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006600"/>
            <a:ext cx="3143250"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7" name="Rectangle 5"/>
          <p:cNvSpPr>
            <a:spLocks noGrp="1" noChangeArrowheads="1"/>
          </p:cNvSpPr>
          <p:nvPr>
            <p:ph type="title"/>
          </p:nvPr>
        </p:nvSpPr>
        <p:spPr>
          <a:xfrm>
            <a:off x="609600" y="76200"/>
            <a:ext cx="8229600" cy="1981200"/>
          </a:xfrm>
        </p:spPr>
        <p:txBody>
          <a:bodyPr/>
          <a:lstStyle/>
          <a:p>
            <a:pPr algn="l" eaLnBrk="1" hangingPunct="1">
              <a:defRPr/>
            </a:pPr>
            <a:r>
              <a:rPr lang="it-IT" dirty="0" smtClean="0">
                <a:solidFill>
                  <a:schemeClr val="accent1"/>
                </a:solidFill>
                <a:latin typeface="Times New Roman"/>
                <a:cs typeface="Times New Roman"/>
              </a:rPr>
              <a:t>Radiazione cosmica di microonde</a:t>
            </a:r>
            <a:br>
              <a:rPr lang="it-IT" dirty="0" smtClean="0">
                <a:solidFill>
                  <a:schemeClr val="accent1"/>
                </a:solidFill>
                <a:latin typeface="Times New Roman"/>
                <a:cs typeface="Times New Roman"/>
              </a:rPr>
            </a:br>
            <a:r>
              <a:rPr lang="it-IT" dirty="0" smtClean="0">
                <a:solidFill>
                  <a:schemeClr val="accent1"/>
                </a:solidFill>
                <a:latin typeface="Times New Roman"/>
                <a:cs typeface="Times New Roman"/>
              </a:rPr>
              <a:t>Rapporto H/He nelle stelle antiche</a:t>
            </a:r>
            <a:endParaRPr lang="en-US" dirty="0" smtClean="0">
              <a:solidFill>
                <a:schemeClr val="accent1"/>
              </a:solidFill>
              <a:latin typeface="Times New Roman"/>
              <a:cs typeface="Times New Roman"/>
            </a:endParaRPr>
          </a:p>
        </p:txBody>
      </p:sp>
      <p:sp>
        <p:nvSpPr>
          <p:cNvPr id="166918" name="Rectangle 6"/>
          <p:cNvSpPr>
            <a:spLocks noChangeArrowheads="1"/>
          </p:cNvSpPr>
          <p:nvPr/>
        </p:nvSpPr>
        <p:spPr bwMode="auto">
          <a:xfrm>
            <a:off x="6686550" y="5805488"/>
            <a:ext cx="1009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b="1" dirty="0" err="1">
                <a:solidFill>
                  <a:schemeClr val="tx1"/>
                </a:solidFill>
                <a:cs typeface="+mn-cs"/>
              </a:rPr>
              <a:t>Gamow</a:t>
            </a:r>
            <a:endParaRPr lang="en-US" b="1" dirty="0">
              <a:solidFill>
                <a:schemeClr val="tx1"/>
              </a:solidFill>
              <a:cs typeface="+mn-cs"/>
            </a:endParaRPr>
          </a:p>
        </p:txBody>
      </p:sp>
      <p:pic>
        <p:nvPicPr>
          <p:cNvPr id="94213" name="Picture 7" descr="HSTomegacentaur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819400"/>
            <a:ext cx="32004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32101" name="Rectangle 5"/>
          <p:cNvSpPr>
            <a:spLocks noGrp="1" noChangeArrowheads="1"/>
          </p:cNvSpPr>
          <p:nvPr>
            <p:ph type="title"/>
          </p:nvPr>
        </p:nvSpPr>
        <p:spPr>
          <a:xfrm>
            <a:off x="457200" y="76200"/>
            <a:ext cx="8229600" cy="1143000"/>
          </a:xfrm>
        </p:spPr>
        <p:txBody>
          <a:bodyPr/>
          <a:lstStyle/>
          <a:p>
            <a:pPr eaLnBrk="1" hangingPunct="1">
              <a:defRPr/>
            </a:pPr>
            <a:r>
              <a:rPr lang="it-IT" sz="4000" dirty="0" smtClean="0">
                <a:solidFill>
                  <a:schemeClr val="accent1"/>
                </a:solidFill>
                <a:latin typeface="Times New Roman" charset="0"/>
                <a:cs typeface="+mj-cs"/>
              </a:rPr>
              <a:t>Il fondo cosmico di microonde a 2.7 K</a:t>
            </a:r>
            <a:endParaRPr lang="en-US" sz="4000" dirty="0" smtClean="0">
              <a:solidFill>
                <a:schemeClr val="accent1"/>
              </a:solidFill>
              <a:latin typeface="Times New Roman" charset="0"/>
              <a:cs typeface="+mj-cs"/>
            </a:endParaRPr>
          </a:p>
        </p:txBody>
      </p:sp>
      <p:pic>
        <p:nvPicPr>
          <p:cNvPr id="2" name="Immagine 1" descr="Horn_Antenna-in_Holmdel,_New_Jerse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235356"/>
            <a:ext cx="6760464" cy="5317844"/>
          </a:xfrm>
          <a:prstGeom prst="rect">
            <a:avLst/>
          </a:prstGeom>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1">
            <a:lumMod val="25000"/>
          </a:schemeClr>
        </a:solidFill>
        <a:effectLst/>
      </p:bgPr>
    </p:bg>
    <p:spTree>
      <p:nvGrpSpPr>
        <p:cNvPr id="1" name=""/>
        <p:cNvGrpSpPr/>
        <p:nvPr/>
      </p:nvGrpSpPr>
      <p:grpSpPr>
        <a:xfrm>
          <a:off x="0" y="0"/>
          <a:ext cx="0" cy="0"/>
          <a:chOff x="0" y="0"/>
          <a:chExt cx="0" cy="0"/>
        </a:xfrm>
      </p:grpSpPr>
      <p:pic>
        <p:nvPicPr>
          <p:cNvPr id="4" name="Immagine 3" descr="penzias_wils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89297"/>
            <a:ext cx="8763000" cy="5778103"/>
          </a:xfrm>
          <a:prstGeom prst="rect">
            <a:avLst/>
          </a:prstGeom>
        </p:spPr>
      </p:pic>
      <p:sp>
        <p:nvSpPr>
          <p:cNvPr id="5" name="Rettangolo 4"/>
          <p:cNvSpPr/>
          <p:nvPr/>
        </p:nvSpPr>
        <p:spPr>
          <a:xfrm>
            <a:off x="228600" y="5858470"/>
            <a:ext cx="7467600" cy="923330"/>
          </a:xfrm>
          <a:prstGeom prst="rect">
            <a:avLst/>
          </a:prstGeom>
        </p:spPr>
        <p:txBody>
          <a:bodyPr wrap="square">
            <a:spAutoFit/>
          </a:bodyPr>
          <a:lstStyle/>
          <a:p>
            <a:r>
              <a:rPr lang="en-US" b="1" dirty="0">
                <a:hlinkClick r:id="rId3"/>
              </a:rPr>
              <a:t>The Nobel Prize in Physics 1978</a:t>
            </a:r>
            <a:r>
              <a:rPr lang="en-US" b="1" dirty="0"/>
              <a:t/>
            </a:r>
            <a:br>
              <a:rPr lang="en-US" b="1" dirty="0"/>
            </a:br>
            <a:r>
              <a:rPr lang="en-US" b="1" dirty="0">
                <a:hlinkClick r:id="rId4"/>
              </a:rPr>
              <a:t>Arno Allan Penzias </a:t>
            </a:r>
            <a:r>
              <a:rPr lang="en-US" dirty="0">
                <a:hlinkClick r:id="rId4"/>
              </a:rPr>
              <a:t>and</a:t>
            </a:r>
            <a:r>
              <a:rPr lang="en-US" b="1" dirty="0">
                <a:hlinkClick r:id="rId4"/>
              </a:rPr>
              <a:t> </a:t>
            </a:r>
            <a:r>
              <a:rPr lang="en-US" b="1" dirty="0">
                <a:hlinkClick r:id="rId5"/>
              </a:rPr>
              <a:t>Robert Woodrow Wilson</a:t>
            </a:r>
            <a:r>
              <a:rPr lang="en-US" b="1" dirty="0"/>
              <a:t/>
            </a:r>
            <a:br>
              <a:rPr lang="en-US" b="1" dirty="0"/>
            </a:br>
            <a:r>
              <a:rPr lang="en-US" dirty="0" smtClean="0">
                <a:solidFill>
                  <a:schemeClr val="accent1">
                    <a:lumMod val="75000"/>
                  </a:schemeClr>
                </a:solidFill>
              </a:rPr>
              <a:t>“for </a:t>
            </a:r>
            <a:r>
              <a:rPr lang="en-US" dirty="0">
                <a:solidFill>
                  <a:schemeClr val="accent1">
                    <a:lumMod val="75000"/>
                  </a:schemeClr>
                </a:solidFill>
              </a:rPr>
              <a:t>their discovery of cosmic microwave background </a:t>
            </a:r>
            <a:r>
              <a:rPr lang="en-US" dirty="0" smtClean="0">
                <a:solidFill>
                  <a:schemeClr val="accent1">
                    <a:lumMod val="75000"/>
                  </a:schemeClr>
                </a:solidFill>
              </a:rPr>
              <a:t>radiation”</a:t>
            </a:r>
            <a:endParaRPr lang="it-IT" dirty="0">
              <a:solidFill>
                <a:schemeClr val="tx1"/>
              </a:solidFill>
            </a:endParaRPr>
          </a:p>
        </p:txBody>
      </p:sp>
    </p:spTree>
    <p:extLst>
      <p:ext uri="{BB962C8B-B14F-4D97-AF65-F5344CB8AC3E}">
        <p14:creationId xmlns:p14="http://schemas.microsoft.com/office/powerpoint/2010/main" val="31401874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2" name="Immagine 1" descr="CobeWmapPlanckComparison-201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5000"/>
            <a:ext cx="9144000" cy="5080000"/>
          </a:xfrm>
          <a:prstGeom prst="rect">
            <a:avLst/>
          </a:prstGeom>
        </p:spPr>
      </p:pic>
    </p:spTree>
    <p:extLst>
      <p:ext uri="{BB962C8B-B14F-4D97-AF65-F5344CB8AC3E}">
        <p14:creationId xmlns:p14="http://schemas.microsoft.com/office/powerpoint/2010/main" val="13013636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ttangolo 1"/>
          <p:cNvSpPr/>
          <p:nvPr/>
        </p:nvSpPr>
        <p:spPr>
          <a:xfrm>
            <a:off x="1752600" y="3988475"/>
            <a:ext cx="4572000" cy="2031325"/>
          </a:xfrm>
          <a:prstGeom prst="rect">
            <a:avLst/>
          </a:prstGeom>
        </p:spPr>
        <p:txBody>
          <a:bodyPr>
            <a:spAutoFit/>
          </a:bodyPr>
          <a:lstStyle/>
          <a:p>
            <a:r>
              <a:rPr lang="en-US" b="1" dirty="0">
                <a:solidFill>
                  <a:schemeClr val="tx2"/>
                </a:solidFill>
                <a:hlinkClick r:id="rId3"/>
              </a:rPr>
              <a:t>The Nobel Prize </a:t>
            </a:r>
            <a:endParaRPr lang="en-US" b="1" dirty="0" smtClean="0">
              <a:solidFill>
                <a:schemeClr val="tx2"/>
              </a:solidFill>
              <a:hlinkClick r:id="rId3"/>
            </a:endParaRPr>
          </a:p>
          <a:p>
            <a:r>
              <a:rPr lang="en-US" b="1" dirty="0" smtClean="0">
                <a:solidFill>
                  <a:schemeClr val="tx2"/>
                </a:solidFill>
                <a:hlinkClick r:id="rId3"/>
              </a:rPr>
              <a:t>in </a:t>
            </a:r>
            <a:r>
              <a:rPr lang="en-US" b="1" dirty="0">
                <a:solidFill>
                  <a:schemeClr val="tx2"/>
                </a:solidFill>
                <a:hlinkClick r:id="rId3"/>
              </a:rPr>
              <a:t>Physics 2006</a:t>
            </a:r>
            <a:r>
              <a:rPr lang="en-US" b="1" dirty="0">
                <a:solidFill>
                  <a:schemeClr val="tx2"/>
                </a:solidFill>
              </a:rPr>
              <a:t/>
            </a:r>
            <a:br>
              <a:rPr lang="en-US" b="1" dirty="0">
                <a:solidFill>
                  <a:schemeClr val="tx2"/>
                </a:solidFill>
              </a:rPr>
            </a:br>
            <a:r>
              <a:rPr lang="en-US" b="1" dirty="0">
                <a:solidFill>
                  <a:schemeClr val="tx2"/>
                </a:solidFill>
                <a:hlinkClick r:id="rId4"/>
              </a:rPr>
              <a:t>George F. </a:t>
            </a:r>
            <a:r>
              <a:rPr lang="en-US" b="1" dirty="0" smtClean="0">
                <a:solidFill>
                  <a:schemeClr val="tx2"/>
                </a:solidFill>
                <a:hlinkClick r:id="rId4"/>
              </a:rPr>
              <a:t>Smoot</a:t>
            </a:r>
            <a:r>
              <a:rPr lang="en-US" b="1" dirty="0" smtClean="0">
                <a:solidFill>
                  <a:schemeClr val="tx2"/>
                </a:solidFill>
              </a:rPr>
              <a:t> </a:t>
            </a:r>
            <a:r>
              <a:rPr lang="en-US" dirty="0" smtClean="0">
                <a:solidFill>
                  <a:schemeClr val="accent1">
                    <a:lumMod val="50000"/>
                  </a:schemeClr>
                </a:solidFill>
              </a:rPr>
              <a:t>and</a:t>
            </a:r>
            <a:r>
              <a:rPr lang="en-US" b="1" dirty="0" smtClean="0">
                <a:solidFill>
                  <a:schemeClr val="accent1">
                    <a:lumMod val="50000"/>
                  </a:schemeClr>
                </a:solidFill>
              </a:rPr>
              <a:t> </a:t>
            </a:r>
          </a:p>
          <a:p>
            <a:r>
              <a:rPr lang="en-US" b="1" dirty="0" smtClean="0">
                <a:solidFill>
                  <a:schemeClr val="tx2"/>
                </a:solidFill>
                <a:hlinkClick r:id="rId5"/>
              </a:rPr>
              <a:t>John </a:t>
            </a:r>
            <a:r>
              <a:rPr lang="en-US" b="1" dirty="0">
                <a:solidFill>
                  <a:schemeClr val="tx2"/>
                </a:solidFill>
                <a:hlinkClick r:id="rId5"/>
              </a:rPr>
              <a:t>C. Mather </a:t>
            </a:r>
            <a:endParaRPr lang="en-US" b="1" dirty="0" smtClean="0">
              <a:solidFill>
                <a:schemeClr val="tx2"/>
              </a:solidFill>
            </a:endParaRPr>
          </a:p>
          <a:p>
            <a:r>
              <a:rPr lang="en-US" dirty="0" smtClean="0"/>
              <a:t>"</a:t>
            </a:r>
            <a:r>
              <a:rPr lang="en-US" dirty="0"/>
              <a:t>for their discovery of the blackbody form and anisotropy of the cosmic microwave background </a:t>
            </a:r>
            <a:r>
              <a:rPr lang="en-US" dirty="0" smtClean="0"/>
              <a:t>radiation”</a:t>
            </a:r>
            <a:endParaRPr lang="it-IT" dirty="0"/>
          </a:p>
        </p:txBody>
      </p:sp>
      <p:pic>
        <p:nvPicPr>
          <p:cNvPr id="3" name="Immagine 2" descr="george-f-smoot-und-john-c-mather.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67200" y="1511300"/>
            <a:ext cx="4610100" cy="3594100"/>
          </a:xfrm>
          <a:prstGeom prst="rect">
            <a:avLst/>
          </a:prstGeom>
        </p:spPr>
      </p:pic>
    </p:spTree>
    <p:extLst>
      <p:ext uri="{BB962C8B-B14F-4D97-AF65-F5344CB8AC3E}">
        <p14:creationId xmlns:p14="http://schemas.microsoft.com/office/powerpoint/2010/main" val="33450313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7282" name="Immagine 3" descr="The_microwave_sky_as_seen_by_Planc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827088"/>
            <a:ext cx="9144000"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02" name="Picture 4" descr="NGC2841_cass_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3900"/>
            <a:ext cx="8763000" cy="613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457200" y="533400"/>
            <a:ext cx="6324600" cy="2246769"/>
          </a:xfrm>
          <a:prstGeom prst="rect">
            <a:avLst/>
          </a:prstGeom>
        </p:spPr>
        <p:txBody>
          <a:bodyPr wrap="square">
            <a:spAutoFit/>
          </a:bodyPr>
          <a:lstStyle/>
          <a:p>
            <a:r>
              <a:rPr lang="it-IT" sz="2800" dirty="0">
                <a:solidFill>
                  <a:schemeClr val="accent1">
                    <a:lumMod val="50000"/>
                  </a:schemeClr>
                </a:solidFill>
                <a:latin typeface="Times New Roman" charset="0"/>
              </a:rPr>
              <a:t>Cosa sono le galassie? </a:t>
            </a:r>
            <a:br>
              <a:rPr lang="it-IT" sz="2800" dirty="0">
                <a:solidFill>
                  <a:schemeClr val="accent1">
                    <a:lumMod val="50000"/>
                  </a:schemeClr>
                </a:solidFill>
                <a:latin typeface="Times New Roman" charset="0"/>
              </a:rPr>
            </a:br>
            <a:r>
              <a:rPr lang="it-IT" sz="2800" dirty="0">
                <a:solidFill>
                  <a:schemeClr val="accent1">
                    <a:lumMod val="50000"/>
                  </a:schemeClr>
                </a:solidFill>
                <a:latin typeface="Times New Roman" charset="0"/>
              </a:rPr>
              <a:t>Nessuno lo sapeva prima del 1900. </a:t>
            </a:r>
            <a:br>
              <a:rPr lang="it-IT" sz="2800" dirty="0">
                <a:solidFill>
                  <a:schemeClr val="accent1">
                    <a:lumMod val="50000"/>
                  </a:schemeClr>
                </a:solidFill>
                <a:latin typeface="Times New Roman" charset="0"/>
              </a:rPr>
            </a:br>
            <a:r>
              <a:rPr lang="it-IT" sz="2800" dirty="0">
                <a:solidFill>
                  <a:schemeClr val="accent1">
                    <a:lumMod val="50000"/>
                  </a:schemeClr>
                </a:solidFill>
                <a:latin typeface="Times New Roman" charset="0"/>
              </a:rPr>
              <a:t>Pochissimi lo sapevano nel 1920. </a:t>
            </a:r>
            <a:br>
              <a:rPr lang="it-IT" sz="2800" dirty="0">
                <a:solidFill>
                  <a:schemeClr val="accent1">
                    <a:lumMod val="50000"/>
                  </a:schemeClr>
                </a:solidFill>
                <a:latin typeface="Times New Roman" charset="0"/>
              </a:rPr>
            </a:br>
            <a:r>
              <a:rPr lang="it-IT" sz="2800" dirty="0">
                <a:solidFill>
                  <a:schemeClr val="accent1">
                    <a:lumMod val="50000"/>
                  </a:schemeClr>
                </a:solidFill>
                <a:latin typeface="Times New Roman" charset="0"/>
              </a:rPr>
              <a:t>Tutti gli astronomi lo seppero nel 1924. </a:t>
            </a:r>
            <a:br>
              <a:rPr lang="it-IT" sz="2800" dirty="0">
                <a:solidFill>
                  <a:schemeClr val="accent1">
                    <a:lumMod val="50000"/>
                  </a:schemeClr>
                </a:solidFill>
                <a:latin typeface="Times New Roman" charset="0"/>
              </a:rPr>
            </a:br>
            <a:r>
              <a:rPr lang="it-IT" sz="2800" dirty="0">
                <a:solidFill>
                  <a:schemeClr val="accent1">
                    <a:lumMod val="50000"/>
                  </a:schemeClr>
                </a:solidFill>
                <a:latin typeface="Times New Roman" charset="0"/>
              </a:rPr>
              <a:t>(A. </a:t>
            </a:r>
            <a:r>
              <a:rPr lang="it-IT" sz="2800" dirty="0" err="1">
                <a:solidFill>
                  <a:schemeClr val="accent1">
                    <a:lumMod val="50000"/>
                  </a:schemeClr>
                </a:solidFill>
                <a:latin typeface="Times New Roman" charset="0"/>
              </a:rPr>
              <a:t>Sandage</a:t>
            </a:r>
            <a:r>
              <a:rPr lang="it-IT" sz="2800" dirty="0" smtClean="0">
                <a:solidFill>
                  <a:schemeClr val="accent1">
                    <a:lumMod val="50000"/>
                  </a:schemeClr>
                </a:solidFill>
                <a:latin typeface="Times New Roman" charset="0"/>
              </a:rPr>
              <a:t>)</a:t>
            </a:r>
            <a:endParaRPr lang="it-IT" sz="2800" dirty="0">
              <a:solidFill>
                <a:schemeClr val="accent1">
                  <a:lumMod val="50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9331" name="Immagine 2" descr="Planck_CMB_black_background cop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19200"/>
            <a:ext cx="8839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3" name="Immagine 2" descr="planck_powerspectrum_600pix.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965200"/>
            <a:ext cx="7620000" cy="4914900"/>
          </a:xfrm>
          <a:prstGeom prst="rect">
            <a:avLst/>
          </a:prstGeom>
        </p:spPr>
      </p:pic>
    </p:spTree>
    <p:extLst>
      <p:ext uri="{BB962C8B-B14F-4D97-AF65-F5344CB8AC3E}">
        <p14:creationId xmlns:p14="http://schemas.microsoft.com/office/powerpoint/2010/main" val="34404804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solidFill>
                  <a:schemeClr val="accent5">
                    <a:lumMod val="50000"/>
                  </a:schemeClr>
                </a:solidFill>
                <a:latin typeface="Times New Roman"/>
                <a:cs typeface="Times New Roman"/>
              </a:rPr>
              <a:t> ENERGIA OSCURA </a:t>
            </a:r>
            <a:br>
              <a:rPr lang="it-IT" dirty="0" smtClean="0">
                <a:solidFill>
                  <a:schemeClr val="accent5">
                    <a:lumMod val="50000"/>
                  </a:schemeClr>
                </a:solidFill>
                <a:latin typeface="Times New Roman"/>
                <a:cs typeface="Times New Roman"/>
              </a:rPr>
            </a:br>
            <a:r>
              <a:rPr lang="it-IT" sz="2400" dirty="0" smtClean="0">
                <a:solidFill>
                  <a:schemeClr val="accent5">
                    <a:lumMod val="50000"/>
                  </a:schemeClr>
                </a:solidFill>
                <a:latin typeface="Times New Roman"/>
                <a:cs typeface="Times New Roman"/>
              </a:rPr>
              <a:t> (l’espansione dell’universo accelera)</a:t>
            </a:r>
            <a:endParaRPr lang="it-IT" dirty="0">
              <a:solidFill>
                <a:schemeClr val="accent5">
                  <a:lumMod val="50000"/>
                </a:schemeClr>
              </a:solidFill>
              <a:latin typeface="Times New Roman"/>
              <a:cs typeface="Times New Roman"/>
            </a:endParaRPr>
          </a:p>
        </p:txBody>
      </p:sp>
      <p:sp>
        <p:nvSpPr>
          <p:cNvPr id="3" name="Rettangolo 2"/>
          <p:cNvSpPr/>
          <p:nvPr/>
        </p:nvSpPr>
        <p:spPr>
          <a:xfrm>
            <a:off x="2819400" y="3810000"/>
            <a:ext cx="958866" cy="1446550"/>
          </a:xfrm>
          <a:prstGeom prst="rect">
            <a:avLst/>
          </a:prstGeom>
        </p:spPr>
        <p:txBody>
          <a:bodyPr wrap="none">
            <a:spAutoFit/>
          </a:bodyPr>
          <a:lstStyle/>
          <a:p>
            <a:r>
              <a:rPr lang="en-US" sz="8800" dirty="0" smtClean="0">
                <a:solidFill>
                  <a:srgbClr val="FF0000"/>
                </a:solidFill>
                <a:latin typeface="Symbol" pitchFamily="18" charset="2"/>
              </a:rPr>
              <a:t>L  </a:t>
            </a:r>
            <a:endParaRPr lang="it-IT" sz="8800" dirty="0">
              <a:solidFill>
                <a:srgbClr val="FF0000"/>
              </a:solidFill>
            </a:endParaRPr>
          </a:p>
        </p:txBody>
      </p:sp>
      <p:sp>
        <p:nvSpPr>
          <p:cNvPr id="4" name="Rettangolo 3"/>
          <p:cNvSpPr/>
          <p:nvPr/>
        </p:nvSpPr>
        <p:spPr>
          <a:xfrm>
            <a:off x="3657600" y="3810000"/>
            <a:ext cx="2879765" cy="1446550"/>
          </a:xfrm>
          <a:prstGeom prst="rect">
            <a:avLst/>
          </a:prstGeom>
        </p:spPr>
        <p:txBody>
          <a:bodyPr wrap="none">
            <a:spAutoFit/>
          </a:bodyPr>
          <a:lstStyle/>
          <a:p>
            <a:r>
              <a:rPr lang="it-IT" sz="8800" b="1" dirty="0">
                <a:solidFill>
                  <a:srgbClr val="993D00"/>
                </a:solidFill>
                <a:latin typeface="Times New Roman"/>
                <a:cs typeface="Times New Roman"/>
              </a:rPr>
              <a:t>CDM</a:t>
            </a:r>
          </a:p>
        </p:txBody>
      </p:sp>
    </p:spTree>
    <p:extLst>
      <p:ext uri="{BB962C8B-B14F-4D97-AF65-F5344CB8AC3E}">
        <p14:creationId xmlns:p14="http://schemas.microsoft.com/office/powerpoint/2010/main" val="40295351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4" name="Immagine 3" descr="supernova_ty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5280"/>
            <a:ext cx="9144000" cy="5760720"/>
          </a:xfrm>
          <a:prstGeom prst="rect">
            <a:avLst/>
          </a:prstGeom>
        </p:spPr>
      </p:pic>
    </p:spTree>
    <p:extLst>
      <p:ext uri="{BB962C8B-B14F-4D97-AF65-F5344CB8AC3E}">
        <p14:creationId xmlns:p14="http://schemas.microsoft.com/office/powerpoint/2010/main" val="31559387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Immagine 3" descr="advanced-physicsprize201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5500" y="228600"/>
            <a:ext cx="4279900" cy="3129494"/>
          </a:xfrm>
          <a:prstGeom prst="rect">
            <a:avLst/>
          </a:prstGeom>
        </p:spPr>
      </p:pic>
      <p:pic>
        <p:nvPicPr>
          <p:cNvPr id="5" name="Immagine 4" descr="Tycho-supernova-xra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95600"/>
            <a:ext cx="3429000" cy="3429000"/>
          </a:xfrm>
          <a:prstGeom prst="rect">
            <a:avLst/>
          </a:prstGeom>
        </p:spPr>
      </p:pic>
      <p:sp>
        <p:nvSpPr>
          <p:cNvPr id="6" name="Titolo 5"/>
          <p:cNvSpPr>
            <a:spLocks noGrp="1"/>
          </p:cNvSpPr>
          <p:nvPr>
            <p:ph type="title"/>
          </p:nvPr>
        </p:nvSpPr>
        <p:spPr>
          <a:xfrm>
            <a:off x="5867400" y="685800"/>
            <a:ext cx="685800" cy="457200"/>
          </a:xfrm>
        </p:spPr>
        <p:txBody>
          <a:bodyPr/>
          <a:lstStyle/>
          <a:p>
            <a:r>
              <a:rPr lang="it-IT" sz="1800" dirty="0" smtClean="0">
                <a:solidFill>
                  <a:schemeClr val="accent1">
                    <a:lumMod val="75000"/>
                  </a:schemeClr>
                </a:solidFill>
              </a:rPr>
              <a:t>Ni</a:t>
            </a:r>
            <a:endParaRPr lang="it-IT" sz="1800" dirty="0">
              <a:solidFill>
                <a:schemeClr val="accent1">
                  <a:lumMod val="75000"/>
                </a:schemeClr>
              </a:solidFill>
            </a:endParaRPr>
          </a:p>
        </p:txBody>
      </p:sp>
      <p:sp>
        <p:nvSpPr>
          <p:cNvPr id="7" name="Rettangolo 6"/>
          <p:cNvSpPr/>
          <p:nvPr/>
        </p:nvSpPr>
        <p:spPr>
          <a:xfrm>
            <a:off x="7239000" y="1600200"/>
            <a:ext cx="479744" cy="369332"/>
          </a:xfrm>
          <a:prstGeom prst="rect">
            <a:avLst/>
          </a:prstGeom>
        </p:spPr>
        <p:txBody>
          <a:bodyPr wrap="none">
            <a:spAutoFit/>
          </a:bodyPr>
          <a:lstStyle/>
          <a:p>
            <a:r>
              <a:rPr lang="it-IT" dirty="0" smtClean="0">
                <a:solidFill>
                  <a:schemeClr val="accent1">
                    <a:lumMod val="75000"/>
                  </a:schemeClr>
                </a:solidFill>
              </a:rPr>
              <a:t>Co</a:t>
            </a:r>
            <a:endParaRPr lang="it-IT" dirty="0"/>
          </a:p>
        </p:txBody>
      </p:sp>
      <p:pic>
        <p:nvPicPr>
          <p:cNvPr id="8" name="Immagine 7" descr="13696_white_dwarf_2_ESO_M_Kornmess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0" y="3631406"/>
            <a:ext cx="4698110" cy="2616994"/>
          </a:xfrm>
          <a:prstGeom prst="rect">
            <a:avLst/>
          </a:prstGeom>
        </p:spPr>
      </p:pic>
      <p:sp>
        <p:nvSpPr>
          <p:cNvPr id="9" name="Rettangolo 8"/>
          <p:cNvSpPr/>
          <p:nvPr/>
        </p:nvSpPr>
        <p:spPr>
          <a:xfrm>
            <a:off x="762000" y="1447800"/>
            <a:ext cx="3352800" cy="523220"/>
          </a:xfrm>
          <a:prstGeom prst="rect">
            <a:avLst/>
          </a:prstGeom>
        </p:spPr>
        <p:txBody>
          <a:bodyPr wrap="square">
            <a:spAutoFit/>
          </a:bodyPr>
          <a:lstStyle/>
          <a:p>
            <a:r>
              <a:rPr lang="it-IT" sz="2800" b="1" dirty="0" smtClean="0">
                <a:solidFill>
                  <a:schemeClr val="accent1">
                    <a:lumMod val="75000"/>
                  </a:schemeClr>
                </a:solidFill>
                <a:latin typeface="Times New Roman"/>
                <a:cs typeface="Times New Roman"/>
              </a:rPr>
              <a:t>SUPERNOVAE 1a</a:t>
            </a:r>
            <a:endParaRPr lang="it-IT" sz="2800" b="1" dirty="0">
              <a:latin typeface="Times New Roman"/>
              <a:cs typeface="Times New Roman"/>
            </a:endParaRPr>
          </a:p>
        </p:txBody>
      </p:sp>
    </p:spTree>
    <p:extLst>
      <p:ext uri="{BB962C8B-B14F-4D97-AF65-F5344CB8AC3E}">
        <p14:creationId xmlns:p14="http://schemas.microsoft.com/office/powerpoint/2010/main" val="41954199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hs-2014-21-m-compass_large_we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4014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0354" name="Immagine 2" descr="Shaw2006astr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475" y="-7831"/>
            <a:ext cx="7426325" cy="5570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1600200" y="5486400"/>
            <a:ext cx="6248400" cy="1200329"/>
          </a:xfrm>
          <a:prstGeom prst="rect">
            <a:avLst/>
          </a:prstGeom>
        </p:spPr>
        <p:txBody>
          <a:bodyPr wrap="square">
            <a:spAutoFit/>
          </a:bodyPr>
          <a:lstStyle/>
          <a:p>
            <a:r>
              <a:rPr lang="en-US" b="1" dirty="0">
                <a:hlinkClick r:id="rId3"/>
              </a:rPr>
              <a:t>The Nobel Prize in Physics 2011</a:t>
            </a:r>
            <a:r>
              <a:rPr lang="en-US" b="1" dirty="0"/>
              <a:t/>
            </a:r>
            <a:br>
              <a:rPr lang="en-US" b="1" dirty="0"/>
            </a:br>
            <a:r>
              <a:rPr lang="da-DK" b="1" dirty="0">
                <a:hlinkClick r:id="rId4"/>
              </a:rPr>
              <a:t>Saul Perlmutter, </a:t>
            </a:r>
            <a:r>
              <a:rPr lang="da-DK" b="1" dirty="0">
                <a:hlinkClick r:id="rId5"/>
              </a:rPr>
              <a:t>Brian P. Schmidt </a:t>
            </a:r>
            <a:r>
              <a:rPr lang="da-DK" dirty="0">
                <a:hlinkClick r:id="rId5"/>
              </a:rPr>
              <a:t>and</a:t>
            </a:r>
            <a:r>
              <a:rPr lang="da-DK" b="1" dirty="0">
                <a:hlinkClick r:id="rId5"/>
              </a:rPr>
              <a:t> </a:t>
            </a:r>
            <a:r>
              <a:rPr lang="da-DK" b="1" dirty="0">
                <a:hlinkClick r:id="rId6"/>
              </a:rPr>
              <a:t>Adam G. Riess</a:t>
            </a:r>
            <a:r>
              <a:rPr lang="da-DK" b="1" dirty="0"/>
              <a:t/>
            </a:r>
            <a:br>
              <a:rPr lang="da-DK" b="1" dirty="0"/>
            </a:br>
            <a:r>
              <a:rPr lang="en-US" dirty="0">
                <a:solidFill>
                  <a:schemeClr val="bg1"/>
                </a:solidFill>
              </a:rPr>
              <a:t>"for the discovery of the accelerating expansion of the Universe through observations of distant supernovae"</a:t>
            </a:r>
            <a:endParaRPr lang="it-IT" dirty="0">
              <a:solidFill>
                <a:schemeClr val="bg1"/>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7106" name="Picture 4" descr="M31NMmosaic12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88" y="454254"/>
            <a:ext cx="9122212" cy="596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p:cNvSpPr/>
          <p:nvPr/>
        </p:nvSpPr>
        <p:spPr>
          <a:xfrm>
            <a:off x="457200" y="228600"/>
            <a:ext cx="4114800" cy="6001642"/>
          </a:xfrm>
          <a:prstGeom prst="rect">
            <a:avLst/>
          </a:prstGeom>
        </p:spPr>
        <p:txBody>
          <a:bodyPr wrap="square">
            <a:spAutoFit/>
          </a:bodyPr>
          <a:lstStyle/>
          <a:p>
            <a:r>
              <a:rPr lang="it-IT" sz="2400" dirty="0">
                <a:solidFill>
                  <a:schemeClr val="accent1">
                    <a:lumMod val="75000"/>
                  </a:schemeClr>
                </a:solidFill>
                <a:latin typeface="Gabriola"/>
                <a:cs typeface="Gabriola"/>
              </a:rPr>
              <a:t>Dopo tanta </a:t>
            </a:r>
          </a:p>
          <a:p>
            <a:r>
              <a:rPr lang="it-IT" sz="2400" dirty="0" smtClean="0">
                <a:solidFill>
                  <a:schemeClr val="accent1">
                    <a:lumMod val="75000"/>
                  </a:schemeClr>
                </a:solidFill>
                <a:latin typeface="Gabriola"/>
                <a:cs typeface="Gabriola"/>
              </a:rPr>
              <a:t>nebbia</a:t>
            </a:r>
          </a:p>
          <a:p>
            <a:r>
              <a:rPr lang="es-ES_tradnl" sz="2400" dirty="0" smtClean="0">
                <a:solidFill>
                  <a:schemeClr val="accent1">
                    <a:lumMod val="75000"/>
                  </a:schemeClr>
                </a:solidFill>
                <a:latin typeface="Gabriola"/>
                <a:cs typeface="Gabriola"/>
              </a:rPr>
              <a:t>a </a:t>
            </a:r>
            <a:r>
              <a:rPr lang="es-ES_tradnl" sz="2400" dirty="0">
                <a:solidFill>
                  <a:schemeClr val="accent1">
                    <a:lumMod val="75000"/>
                  </a:schemeClr>
                </a:solidFill>
                <a:latin typeface="Gabriola"/>
                <a:cs typeface="Gabriola"/>
              </a:rPr>
              <a:t>una </a:t>
            </a:r>
            <a:endParaRPr lang="es-ES_tradnl" sz="2400" dirty="0" smtClean="0">
              <a:solidFill>
                <a:schemeClr val="accent1">
                  <a:lumMod val="75000"/>
                </a:schemeClr>
              </a:solidFill>
              <a:latin typeface="Gabriola"/>
              <a:cs typeface="Gabriola"/>
            </a:endParaRPr>
          </a:p>
          <a:p>
            <a:r>
              <a:rPr lang="es-ES_tradnl" sz="2400" dirty="0" smtClean="0">
                <a:solidFill>
                  <a:schemeClr val="accent1">
                    <a:lumMod val="75000"/>
                  </a:schemeClr>
                </a:solidFill>
                <a:latin typeface="Gabriola"/>
                <a:cs typeface="Gabriola"/>
              </a:rPr>
              <a:t>a </a:t>
            </a:r>
            <a:r>
              <a:rPr lang="es-ES_tradnl" sz="2400" dirty="0">
                <a:solidFill>
                  <a:schemeClr val="accent1">
                    <a:lumMod val="75000"/>
                  </a:schemeClr>
                </a:solidFill>
                <a:latin typeface="Gabriola"/>
                <a:cs typeface="Gabriola"/>
              </a:rPr>
              <a:t>una</a:t>
            </a:r>
          </a:p>
          <a:p>
            <a:r>
              <a:rPr lang="it-IT" sz="2400" dirty="0">
                <a:solidFill>
                  <a:schemeClr val="accent1">
                    <a:lumMod val="75000"/>
                  </a:schemeClr>
                </a:solidFill>
                <a:latin typeface="Gabriola"/>
                <a:cs typeface="Gabriola"/>
              </a:rPr>
              <a:t>si svelano </a:t>
            </a:r>
            <a:endParaRPr lang="it-IT" sz="2400" dirty="0" smtClean="0">
              <a:solidFill>
                <a:schemeClr val="accent1">
                  <a:lumMod val="75000"/>
                </a:schemeClr>
              </a:solidFill>
              <a:latin typeface="Gabriola"/>
              <a:cs typeface="Gabriola"/>
            </a:endParaRPr>
          </a:p>
          <a:p>
            <a:r>
              <a:rPr lang="it-IT" sz="2400" dirty="0" smtClean="0">
                <a:solidFill>
                  <a:schemeClr val="accent1">
                    <a:lumMod val="75000"/>
                  </a:schemeClr>
                </a:solidFill>
                <a:latin typeface="Gabriola"/>
                <a:cs typeface="Gabriola"/>
              </a:rPr>
              <a:t>le </a:t>
            </a:r>
            <a:r>
              <a:rPr lang="it-IT" sz="2400" dirty="0">
                <a:solidFill>
                  <a:schemeClr val="accent1">
                    <a:lumMod val="75000"/>
                  </a:schemeClr>
                </a:solidFill>
                <a:latin typeface="Gabriola"/>
                <a:cs typeface="Gabriola"/>
              </a:rPr>
              <a:t>stelle.</a:t>
            </a:r>
          </a:p>
          <a:p>
            <a:endParaRPr lang="it-IT" sz="2400" dirty="0" smtClean="0">
              <a:solidFill>
                <a:schemeClr val="accent1">
                  <a:lumMod val="75000"/>
                </a:schemeClr>
              </a:solidFill>
              <a:latin typeface="Gabriola"/>
              <a:cs typeface="Gabriola"/>
            </a:endParaRPr>
          </a:p>
          <a:p>
            <a:r>
              <a:rPr lang="it-IT" sz="2400" dirty="0" smtClean="0">
                <a:solidFill>
                  <a:schemeClr val="accent1">
                    <a:lumMod val="75000"/>
                  </a:schemeClr>
                </a:solidFill>
                <a:latin typeface="Gabriola"/>
                <a:cs typeface="Gabriola"/>
              </a:rPr>
              <a:t>Respiro</a:t>
            </a:r>
          </a:p>
          <a:p>
            <a:r>
              <a:rPr lang="it-IT" sz="2400" dirty="0" smtClean="0">
                <a:solidFill>
                  <a:schemeClr val="accent1">
                    <a:lumMod val="75000"/>
                  </a:schemeClr>
                </a:solidFill>
                <a:latin typeface="Gabriola"/>
                <a:cs typeface="Gabriola"/>
              </a:rPr>
              <a:t> </a:t>
            </a:r>
            <a:r>
              <a:rPr lang="it-IT" sz="2400" dirty="0">
                <a:solidFill>
                  <a:schemeClr val="accent1">
                    <a:lumMod val="75000"/>
                  </a:schemeClr>
                </a:solidFill>
                <a:latin typeface="Gabriola"/>
                <a:cs typeface="Gabriola"/>
              </a:rPr>
              <a:t>il fresco</a:t>
            </a:r>
          </a:p>
          <a:p>
            <a:r>
              <a:rPr lang="it-IT" sz="2400" dirty="0">
                <a:solidFill>
                  <a:schemeClr val="accent1">
                    <a:lumMod val="75000"/>
                  </a:schemeClr>
                </a:solidFill>
                <a:latin typeface="Gabriola"/>
                <a:cs typeface="Gabriola"/>
              </a:rPr>
              <a:t>che mi lascia</a:t>
            </a:r>
          </a:p>
          <a:p>
            <a:r>
              <a:rPr lang="it-IT" sz="2400" dirty="0">
                <a:solidFill>
                  <a:schemeClr val="accent1">
                    <a:lumMod val="75000"/>
                  </a:schemeClr>
                </a:solidFill>
                <a:latin typeface="Gabriola"/>
                <a:cs typeface="Gabriola"/>
              </a:rPr>
              <a:t>il colore del cielo.</a:t>
            </a:r>
          </a:p>
          <a:p>
            <a:endParaRPr lang="it-IT" sz="2400" dirty="0">
              <a:solidFill>
                <a:schemeClr val="accent1">
                  <a:lumMod val="75000"/>
                </a:schemeClr>
              </a:solidFill>
              <a:latin typeface="Gabriola"/>
              <a:cs typeface="Gabriola"/>
            </a:endParaRPr>
          </a:p>
          <a:p>
            <a:r>
              <a:rPr lang="it-IT" sz="2400" dirty="0" smtClean="0">
                <a:solidFill>
                  <a:schemeClr val="accent1">
                    <a:lumMod val="75000"/>
                  </a:schemeClr>
                </a:solidFill>
                <a:latin typeface="Gabriola"/>
                <a:cs typeface="Gabriola"/>
              </a:rPr>
              <a:t>Mi riconosco immagine </a:t>
            </a:r>
          </a:p>
          <a:p>
            <a:r>
              <a:rPr lang="it-IT" sz="2400" dirty="0">
                <a:solidFill>
                  <a:schemeClr val="accent1">
                    <a:lumMod val="75000"/>
                  </a:schemeClr>
                </a:solidFill>
                <a:latin typeface="Gabriola"/>
                <a:cs typeface="Gabriola"/>
              </a:rPr>
              <a:t>p</a:t>
            </a:r>
            <a:r>
              <a:rPr lang="it-IT" sz="2400" dirty="0" smtClean="0">
                <a:solidFill>
                  <a:schemeClr val="accent1">
                    <a:lumMod val="75000"/>
                  </a:schemeClr>
                </a:solidFill>
                <a:latin typeface="Gabriola"/>
                <a:cs typeface="Gabriola"/>
              </a:rPr>
              <a:t>asseggera</a:t>
            </a:r>
            <a:endParaRPr lang="it-IT" sz="2400" dirty="0">
              <a:solidFill>
                <a:schemeClr val="accent1">
                  <a:lumMod val="75000"/>
                </a:schemeClr>
              </a:solidFill>
              <a:latin typeface="Gabriola"/>
              <a:cs typeface="Gabriola"/>
            </a:endParaRPr>
          </a:p>
          <a:p>
            <a:r>
              <a:rPr lang="it-IT" sz="2400" dirty="0">
                <a:solidFill>
                  <a:schemeClr val="accent1">
                    <a:lumMod val="75000"/>
                  </a:schemeClr>
                </a:solidFill>
                <a:latin typeface="Gabriola"/>
                <a:cs typeface="Gabriola"/>
              </a:rPr>
              <a:t>p</a:t>
            </a:r>
            <a:r>
              <a:rPr lang="it-IT" sz="2400" dirty="0" smtClean="0">
                <a:solidFill>
                  <a:schemeClr val="accent1">
                    <a:lumMod val="75000"/>
                  </a:schemeClr>
                </a:solidFill>
                <a:latin typeface="Gabriola"/>
                <a:cs typeface="Gabriola"/>
              </a:rPr>
              <a:t>resa </a:t>
            </a:r>
            <a:r>
              <a:rPr lang="it-IT" sz="2400" dirty="0">
                <a:solidFill>
                  <a:schemeClr val="accent1">
                    <a:lumMod val="75000"/>
                  </a:schemeClr>
                </a:solidFill>
                <a:latin typeface="Gabriola"/>
                <a:cs typeface="Gabriola"/>
              </a:rPr>
              <a:t>in un giro </a:t>
            </a:r>
            <a:endParaRPr lang="it-IT" sz="2400" dirty="0" smtClean="0">
              <a:solidFill>
                <a:schemeClr val="accent1">
                  <a:lumMod val="75000"/>
                </a:schemeClr>
              </a:solidFill>
              <a:latin typeface="Gabriola"/>
              <a:cs typeface="Gabriola"/>
            </a:endParaRPr>
          </a:p>
          <a:p>
            <a:r>
              <a:rPr lang="it-IT" sz="2400" dirty="0" smtClean="0">
                <a:solidFill>
                  <a:schemeClr val="accent1">
                    <a:lumMod val="75000"/>
                  </a:schemeClr>
                </a:solidFill>
                <a:latin typeface="Gabriola"/>
                <a:cs typeface="Gabriola"/>
              </a:rPr>
              <a:t>immortale</a:t>
            </a:r>
            <a:r>
              <a:rPr lang="it-IT" sz="2400" dirty="0">
                <a:solidFill>
                  <a:schemeClr val="accent1">
                    <a:lumMod val="75000"/>
                  </a:schemeClr>
                </a:solidFill>
              </a:rPr>
              <a:t>.</a:t>
            </a:r>
          </a:p>
        </p:txBody>
      </p:sp>
      <p:sp>
        <p:nvSpPr>
          <p:cNvPr id="2" name="Rettangolo 1"/>
          <p:cNvSpPr/>
          <p:nvPr/>
        </p:nvSpPr>
        <p:spPr>
          <a:xfrm>
            <a:off x="457200" y="6336268"/>
            <a:ext cx="3774854" cy="369332"/>
          </a:xfrm>
          <a:prstGeom prst="rect">
            <a:avLst/>
          </a:prstGeom>
        </p:spPr>
        <p:txBody>
          <a:bodyPr wrap="none">
            <a:spAutoFit/>
          </a:bodyPr>
          <a:lstStyle/>
          <a:p>
            <a:r>
              <a:rPr lang="it-IT" dirty="0" smtClean="0">
                <a:solidFill>
                  <a:schemeClr val="accent1">
                    <a:lumMod val="75000"/>
                  </a:schemeClr>
                </a:solidFill>
                <a:latin typeface="Times New Roman"/>
                <a:cs typeface="Times New Roman"/>
              </a:rPr>
              <a:t>(G. Ungaretti, bosco di </a:t>
            </a:r>
            <a:r>
              <a:rPr lang="it-IT" dirty="0" err="1" smtClean="0">
                <a:solidFill>
                  <a:schemeClr val="accent1">
                    <a:lumMod val="75000"/>
                  </a:schemeClr>
                </a:solidFill>
                <a:latin typeface="Times New Roman"/>
                <a:cs typeface="Times New Roman"/>
              </a:rPr>
              <a:t>Courton</a:t>
            </a:r>
            <a:r>
              <a:rPr lang="it-IT" dirty="0" smtClean="0">
                <a:solidFill>
                  <a:schemeClr val="accent1">
                    <a:lumMod val="75000"/>
                  </a:schemeClr>
                </a:solidFill>
                <a:latin typeface="Times New Roman"/>
                <a:cs typeface="Times New Roman"/>
              </a:rPr>
              <a:t>, 1918)</a:t>
            </a:r>
            <a:endParaRPr lang="it-IT"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135562"/>
          </a:xfrm>
        </p:spPr>
        <p:txBody>
          <a:bodyPr/>
          <a:lstStyle/>
          <a:p>
            <a:r>
              <a:rPr lang="en-US" sz="2000" b="1" dirty="0" smtClean="0">
                <a:hlinkClick r:id="rId2"/>
              </a:rPr>
              <a:t>The </a:t>
            </a:r>
            <a:r>
              <a:rPr lang="en-US" sz="2000" b="1" dirty="0">
                <a:hlinkClick r:id="rId2"/>
              </a:rPr>
              <a:t>Nobel Prize in Physics 2011</a:t>
            </a:r>
            <a:r>
              <a:rPr lang="en-US" sz="2000" b="1" dirty="0"/>
              <a:t/>
            </a:r>
            <a:br>
              <a:rPr lang="en-US" sz="2000" b="1" dirty="0"/>
            </a:br>
            <a:r>
              <a:rPr lang="da-DK" sz="2000" b="1" dirty="0">
                <a:hlinkClick r:id="rId3"/>
              </a:rPr>
              <a:t>Saul Perlmutter, </a:t>
            </a:r>
            <a:r>
              <a:rPr lang="da-DK" sz="2000" b="1" dirty="0">
                <a:hlinkClick r:id="rId4"/>
              </a:rPr>
              <a:t>Brian P. Schmidt </a:t>
            </a:r>
            <a:r>
              <a:rPr lang="da-DK" sz="2000" dirty="0">
                <a:hlinkClick r:id="rId4"/>
              </a:rPr>
              <a:t>and</a:t>
            </a:r>
            <a:r>
              <a:rPr lang="da-DK" sz="2000" b="1" dirty="0">
                <a:hlinkClick r:id="rId4"/>
              </a:rPr>
              <a:t> </a:t>
            </a:r>
            <a:r>
              <a:rPr lang="da-DK" sz="2000" b="1" dirty="0">
                <a:hlinkClick r:id="rId5"/>
              </a:rPr>
              <a:t>Adam G. Riess</a:t>
            </a:r>
            <a:r>
              <a:rPr lang="da-DK" sz="2000" b="1" dirty="0"/>
              <a:t/>
            </a:r>
            <a:br>
              <a:rPr lang="da-DK" sz="2000" b="1" dirty="0"/>
            </a:br>
            <a:r>
              <a:rPr lang="en-US" sz="2000" dirty="0"/>
              <a:t>"for the discovery of the accelerating expansion of the Universe through observations of distant supernovae"</a:t>
            </a:r>
            <a:r>
              <a:rPr lang="en-US" sz="2000" b="1" i="1" dirty="0">
                <a:latin typeface="Times New Roman"/>
                <a:cs typeface="Times New Roman"/>
              </a:rPr>
              <a:t/>
            </a:r>
            <a:br>
              <a:rPr lang="en-US" sz="2000" b="1" i="1" dirty="0">
                <a:latin typeface="Times New Roman"/>
                <a:cs typeface="Times New Roman"/>
              </a:rPr>
            </a:br>
            <a:r>
              <a:rPr lang="en-US" sz="2000" b="1" dirty="0">
                <a:hlinkClick r:id="rId6"/>
              </a:rPr>
              <a:t>The Nobel Prize in Physics 2006</a:t>
            </a:r>
            <a:r>
              <a:rPr lang="en-US" sz="2000" b="1" dirty="0"/>
              <a:t/>
            </a:r>
            <a:br>
              <a:rPr lang="en-US" sz="2000" b="1" dirty="0"/>
            </a:br>
            <a:r>
              <a:rPr lang="en-US" sz="2000" b="1" dirty="0">
                <a:hlinkClick r:id="rId7"/>
              </a:rPr>
              <a:t>John C. Mather </a:t>
            </a:r>
            <a:r>
              <a:rPr lang="en-US" sz="2000" dirty="0">
                <a:hlinkClick r:id="rId7"/>
              </a:rPr>
              <a:t>and</a:t>
            </a:r>
            <a:r>
              <a:rPr lang="en-US" sz="2000" b="1" dirty="0">
                <a:hlinkClick r:id="rId7"/>
              </a:rPr>
              <a:t> </a:t>
            </a:r>
            <a:r>
              <a:rPr lang="en-US" sz="2000" b="1" dirty="0">
                <a:hlinkClick r:id="rId8"/>
              </a:rPr>
              <a:t>George F. Smoot</a:t>
            </a:r>
            <a:r>
              <a:rPr lang="en-US" sz="2000" b="1" dirty="0"/>
              <a:t/>
            </a:r>
            <a:br>
              <a:rPr lang="en-US" sz="2000" b="1" dirty="0"/>
            </a:br>
            <a:r>
              <a:rPr lang="en-US" sz="2000" dirty="0"/>
              <a:t>"for their discovery of the blackbody form and anisotropy of the cosmic microwave background radiation"</a:t>
            </a:r>
            <a:br>
              <a:rPr lang="en-US" sz="2000" dirty="0"/>
            </a:br>
            <a:r>
              <a:rPr lang="en-US" sz="2000" b="1" dirty="0">
                <a:hlinkClick r:id="rId9"/>
              </a:rPr>
              <a:t>The Nobel Prize in Physics 1993</a:t>
            </a:r>
            <a:r>
              <a:rPr lang="en-US" sz="2000" b="1" dirty="0"/>
              <a:t/>
            </a:r>
            <a:br>
              <a:rPr lang="en-US" sz="2000" b="1" dirty="0"/>
            </a:br>
            <a:r>
              <a:rPr lang="en-US" sz="2000" b="1" dirty="0">
                <a:hlinkClick r:id="rId10"/>
              </a:rPr>
              <a:t>Russell A. Hulse </a:t>
            </a:r>
            <a:r>
              <a:rPr lang="en-US" sz="2000" dirty="0">
                <a:hlinkClick r:id="rId10"/>
              </a:rPr>
              <a:t>and</a:t>
            </a:r>
            <a:r>
              <a:rPr lang="en-US" sz="2000" b="1" dirty="0">
                <a:hlinkClick r:id="rId10"/>
              </a:rPr>
              <a:t> </a:t>
            </a:r>
            <a:r>
              <a:rPr lang="en-US" sz="2000" b="1" dirty="0">
                <a:hlinkClick r:id="rId11"/>
              </a:rPr>
              <a:t>Joseph H. Taylor Jr.</a:t>
            </a:r>
            <a:r>
              <a:rPr lang="en-US" sz="2000" b="1" dirty="0"/>
              <a:t/>
            </a:r>
            <a:br>
              <a:rPr lang="en-US" sz="2000" b="1" dirty="0"/>
            </a:br>
            <a:r>
              <a:rPr lang="en-US" sz="2000" dirty="0"/>
              <a:t>"for the discovery of a new type of pulsar, a discovery that has opened up new possibilities for the study of gravitation"</a:t>
            </a:r>
            <a:br>
              <a:rPr lang="en-US" sz="2000" dirty="0"/>
            </a:br>
            <a:r>
              <a:rPr lang="en-US" sz="2000" b="1" dirty="0">
                <a:hlinkClick r:id="rId12"/>
              </a:rPr>
              <a:t>The Nobel Prize in Physics 1978</a:t>
            </a:r>
            <a:r>
              <a:rPr lang="en-US" sz="2000" b="1" dirty="0"/>
              <a:t/>
            </a:r>
            <a:br>
              <a:rPr lang="en-US" sz="2000" b="1" dirty="0"/>
            </a:br>
            <a:r>
              <a:rPr lang="en-US" sz="2000" b="1" dirty="0" smtClean="0">
                <a:hlinkClick r:id="rId13"/>
              </a:rPr>
              <a:t>Arno </a:t>
            </a:r>
            <a:r>
              <a:rPr lang="en-US" sz="2000" b="1" dirty="0">
                <a:hlinkClick r:id="rId13"/>
              </a:rPr>
              <a:t>Allan Penzias </a:t>
            </a:r>
            <a:r>
              <a:rPr lang="en-US" sz="2000" dirty="0">
                <a:hlinkClick r:id="rId13"/>
              </a:rPr>
              <a:t>and</a:t>
            </a:r>
            <a:r>
              <a:rPr lang="en-US" sz="2000" b="1" dirty="0">
                <a:hlinkClick r:id="rId13"/>
              </a:rPr>
              <a:t> </a:t>
            </a:r>
            <a:r>
              <a:rPr lang="en-US" sz="2000" b="1" dirty="0">
                <a:hlinkClick r:id="rId14"/>
              </a:rPr>
              <a:t>Robert Woodrow Wilson</a:t>
            </a:r>
            <a:r>
              <a:rPr lang="en-US" sz="2000" b="1" dirty="0"/>
              <a:t/>
            </a:r>
            <a:br>
              <a:rPr lang="en-US" sz="2000" b="1" dirty="0"/>
            </a:br>
            <a:r>
              <a:rPr lang="en-US" sz="2000" dirty="0"/>
              <a:t>"for their discovery of cosmic microwave background </a:t>
            </a:r>
            <a:r>
              <a:rPr lang="en-US" sz="2000" dirty="0" smtClean="0"/>
              <a:t>radiation”</a:t>
            </a:r>
            <a:br>
              <a:rPr lang="en-US" sz="2000" dirty="0" smtClean="0"/>
            </a:br>
            <a:r>
              <a:rPr lang="en-US" sz="2000" b="1" dirty="0">
                <a:hlinkClick r:id="rId15"/>
              </a:rPr>
              <a:t>The Nobel Prize in Physics 1936</a:t>
            </a:r>
            <a:r>
              <a:rPr lang="en-US" sz="2000" b="1" dirty="0"/>
              <a:t/>
            </a:r>
            <a:br>
              <a:rPr lang="en-US" sz="2000" b="1" dirty="0"/>
            </a:br>
            <a:r>
              <a:rPr lang="de-DE" sz="2000" b="1" dirty="0">
                <a:hlinkClick r:id="rId16"/>
              </a:rPr>
              <a:t>Victor Franz Hess</a:t>
            </a:r>
            <a:r>
              <a:rPr lang="de-DE" sz="2000" b="1" dirty="0"/>
              <a:t/>
            </a:r>
            <a:br>
              <a:rPr lang="de-DE" sz="2000" b="1" dirty="0"/>
            </a:br>
            <a:r>
              <a:rPr lang="en-US" sz="2000" dirty="0"/>
              <a:t>"for his discovery of cosmic radiation"</a:t>
            </a:r>
            <a:endParaRPr lang="it-IT" sz="2000" i="1" dirty="0">
              <a:latin typeface="Times New Roman"/>
              <a:cs typeface="Times New Roman"/>
            </a:endParaRPr>
          </a:p>
        </p:txBody>
      </p:sp>
    </p:spTree>
    <p:extLst>
      <p:ext uri="{BB962C8B-B14F-4D97-AF65-F5344CB8AC3E}">
        <p14:creationId xmlns:p14="http://schemas.microsoft.com/office/powerpoint/2010/main" val="34555482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3" name="Rettangolo 2"/>
          <p:cNvSpPr/>
          <p:nvPr/>
        </p:nvSpPr>
        <p:spPr>
          <a:xfrm>
            <a:off x="1752600" y="1524000"/>
            <a:ext cx="5715000" cy="3785652"/>
          </a:xfrm>
          <a:prstGeom prst="rect">
            <a:avLst/>
          </a:prstGeom>
        </p:spPr>
        <p:txBody>
          <a:bodyPr wrap="square">
            <a:spAutoFit/>
          </a:bodyPr>
          <a:lstStyle/>
          <a:p>
            <a:r>
              <a:rPr lang="it-IT" sz="2400" b="1" dirty="0">
                <a:solidFill>
                  <a:schemeClr val="accent1">
                    <a:lumMod val="75000"/>
                  </a:schemeClr>
                </a:solidFill>
                <a:latin typeface="Gabriola"/>
                <a:cs typeface="Gabriola"/>
              </a:rPr>
              <a:t>“</a:t>
            </a:r>
            <a:r>
              <a:rPr lang="it-IT" sz="2400" i="1" dirty="0">
                <a:solidFill>
                  <a:schemeClr val="accent1">
                    <a:lumMod val="75000"/>
                  </a:schemeClr>
                </a:solidFill>
                <a:latin typeface="Gabriola"/>
                <a:cs typeface="Gabriola"/>
              </a:rPr>
              <a:t>Se inizio dicendo che non posso lodare quest'opera, tu resterai meravigliato per un istante. Ma non posso fare altrimenti, lodarlo sarebbe infatti lodare me stesso; tutto il contenuto dell'opera spianata da tuo figlio coincide quasi interamente con quanto occupa le mie meditazioni da trentacinque anni a questa parte [...] </a:t>
            </a:r>
            <a:endParaRPr lang="it-IT" sz="2400" i="1" dirty="0" smtClean="0">
              <a:solidFill>
                <a:schemeClr val="accent1">
                  <a:lumMod val="75000"/>
                </a:schemeClr>
              </a:solidFill>
              <a:latin typeface="Gabriola"/>
              <a:cs typeface="Gabriola"/>
            </a:endParaRPr>
          </a:p>
          <a:p>
            <a:r>
              <a:rPr lang="it-IT" sz="2400" i="1" dirty="0" smtClean="0">
                <a:solidFill>
                  <a:schemeClr val="accent1">
                    <a:lumMod val="75000"/>
                  </a:schemeClr>
                </a:solidFill>
                <a:latin typeface="Gabriola"/>
                <a:cs typeface="Gabriola"/>
              </a:rPr>
              <a:t>È </a:t>
            </a:r>
            <a:r>
              <a:rPr lang="it-IT" sz="2400" i="1" dirty="0">
                <a:solidFill>
                  <a:schemeClr val="accent1">
                    <a:lumMod val="75000"/>
                  </a:schemeClr>
                </a:solidFill>
                <a:latin typeface="Gabriola"/>
                <a:cs typeface="Gabriola"/>
              </a:rPr>
              <a:t>dunque con gradevole sorpresa che mi viene risparmiata questa fatica [di pubblicare], e sono contento che il figlio di un vecchio amico mi abbia preceduto in modo così notevole</a:t>
            </a:r>
            <a:r>
              <a:rPr lang="it-IT" sz="2400" dirty="0">
                <a:solidFill>
                  <a:schemeClr val="accent1">
                    <a:lumMod val="75000"/>
                  </a:schemeClr>
                </a:solidFill>
                <a:latin typeface="Gabriola"/>
                <a:cs typeface="Gabriola"/>
              </a:rPr>
              <a:t>.</a:t>
            </a:r>
            <a:r>
              <a:rPr lang="it-IT" sz="2400" dirty="0" smtClean="0">
                <a:solidFill>
                  <a:schemeClr val="accent1">
                    <a:lumMod val="75000"/>
                  </a:schemeClr>
                </a:solidFill>
                <a:latin typeface="Gabriola"/>
                <a:cs typeface="Gabriola"/>
              </a:rPr>
              <a:t>”</a:t>
            </a:r>
            <a:r>
              <a:rPr lang="it-IT" sz="2400" dirty="0" smtClean="0">
                <a:latin typeface="Gabriola"/>
                <a:cs typeface="Gabriola"/>
              </a:rPr>
              <a:t>  (Gauss riferendosi a Janos </a:t>
            </a:r>
            <a:r>
              <a:rPr lang="it-IT" sz="2400" dirty="0" err="1" smtClean="0">
                <a:latin typeface="Gabriola"/>
                <a:cs typeface="Gabriola"/>
              </a:rPr>
              <a:t>Bolyai</a:t>
            </a:r>
            <a:r>
              <a:rPr lang="it-IT" sz="2400" dirty="0" smtClean="0">
                <a:latin typeface="Gabriola"/>
                <a:cs typeface="Gabriola"/>
              </a:rPr>
              <a:t>)</a:t>
            </a:r>
            <a:endParaRPr lang="it-IT" sz="2400" dirty="0">
              <a:latin typeface="Gabriola"/>
              <a:cs typeface="Gabriola"/>
            </a:endParaRPr>
          </a:p>
        </p:txBody>
      </p:sp>
    </p:spTree>
    <p:extLst>
      <p:ext uri="{BB962C8B-B14F-4D97-AF65-F5344CB8AC3E}">
        <p14:creationId xmlns:p14="http://schemas.microsoft.com/office/powerpoint/2010/main" val="3626042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00000"/>
        </a:solidFill>
        <a:effectLst/>
      </p:bgPr>
    </p:bg>
    <p:spTree>
      <p:nvGrpSpPr>
        <p:cNvPr id="1" name=""/>
        <p:cNvGrpSpPr/>
        <p:nvPr/>
      </p:nvGrpSpPr>
      <p:grpSpPr>
        <a:xfrm>
          <a:off x="0" y="0"/>
          <a:ext cx="0" cy="0"/>
          <a:chOff x="0" y="0"/>
          <a:chExt cx="0" cy="0"/>
        </a:xfrm>
      </p:grpSpPr>
      <p:pic>
        <p:nvPicPr>
          <p:cNvPr id="29698" name="Picture 4" descr="GnuBook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838200"/>
            <a:ext cx="3257550" cy="433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5" descr="hub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762000"/>
            <a:ext cx="357505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58" name="Rectangle 6"/>
          <p:cNvSpPr>
            <a:spLocks noChangeArrowheads="1"/>
          </p:cNvSpPr>
          <p:nvPr/>
        </p:nvSpPr>
        <p:spPr bwMode="auto">
          <a:xfrm>
            <a:off x="990600" y="5527675"/>
            <a:ext cx="332422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800">
                <a:solidFill>
                  <a:schemeClr val="bg1"/>
                </a:solidFill>
                <a:latin typeface="Times New Roman" charset="0"/>
                <a:cs typeface="+mn-cs"/>
              </a:rPr>
              <a:t>Edwin Powell Hubble</a:t>
            </a:r>
            <a:br>
              <a:rPr lang="it-IT" sz="2800">
                <a:solidFill>
                  <a:schemeClr val="bg1"/>
                </a:solidFill>
                <a:latin typeface="Times New Roman" charset="0"/>
                <a:cs typeface="+mn-cs"/>
              </a:rPr>
            </a:br>
            <a:r>
              <a:rPr lang="it-IT" sz="2800">
                <a:solidFill>
                  <a:schemeClr val="bg1"/>
                </a:solidFill>
                <a:latin typeface="Times New Roman" charset="0"/>
                <a:cs typeface="+mn-cs"/>
              </a:rPr>
              <a:t>       1889 - 1950</a:t>
            </a:r>
            <a:endParaRPr lang="en-US" sz="2800">
              <a:solidFill>
                <a:schemeClr val="bg1"/>
              </a:solidFill>
              <a:latin typeface="Times New Roman" charset="0"/>
              <a:cs typeface="+mn-cs"/>
            </a:endParaRPr>
          </a:p>
        </p:txBody>
      </p:sp>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7346" name="Picture 5" descr="Redshif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905000"/>
            <a:ext cx="2860675" cy="406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9142" name="Rectangle 6"/>
          <p:cNvSpPr>
            <a:spLocks noGrp="1" noChangeArrowheads="1"/>
          </p:cNvSpPr>
          <p:nvPr>
            <p:ph type="title"/>
          </p:nvPr>
        </p:nvSpPr>
        <p:spPr>
          <a:xfrm>
            <a:off x="457200" y="0"/>
            <a:ext cx="8229600" cy="1143000"/>
          </a:xfrm>
        </p:spPr>
        <p:txBody>
          <a:bodyPr/>
          <a:lstStyle/>
          <a:p>
            <a:pPr eaLnBrk="1" hangingPunct="1">
              <a:defRPr/>
            </a:pPr>
            <a:r>
              <a:rPr lang="it-IT" smtClean="0">
                <a:solidFill>
                  <a:schemeClr val="accent1"/>
                </a:solidFill>
                <a:latin typeface="Times New Roman" charset="0"/>
                <a:cs typeface="+mj-cs"/>
              </a:rPr>
              <a:t>L’effetto Doppler</a:t>
            </a:r>
            <a:endParaRPr lang="en-US" smtClean="0">
              <a:solidFill>
                <a:schemeClr val="accent1"/>
              </a:solidFill>
              <a:latin typeface="Times New Roman" charset="0"/>
              <a:cs typeface="+mj-cs"/>
            </a:endParaRPr>
          </a:p>
        </p:txBody>
      </p:sp>
      <p:pic>
        <p:nvPicPr>
          <p:cNvPr id="57348" name="Picture 7" descr="img0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488" y="1905000"/>
            <a:ext cx="3135312"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0482" name="Picture 4" descr="HST10000galaxies11day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p:cNvSpPr/>
          <p:nvPr/>
        </p:nvSpPr>
        <p:spPr>
          <a:xfrm>
            <a:off x="5029200" y="605135"/>
            <a:ext cx="2895600" cy="461665"/>
          </a:xfrm>
          <a:prstGeom prst="rect">
            <a:avLst/>
          </a:prstGeom>
        </p:spPr>
        <p:txBody>
          <a:bodyPr wrap="square">
            <a:spAutoFit/>
          </a:bodyPr>
          <a:lstStyle/>
          <a:p>
            <a:r>
              <a:rPr lang="it-IT" sz="2400" dirty="0" smtClean="0">
                <a:solidFill>
                  <a:schemeClr val="accent3">
                    <a:lumMod val="95000"/>
                  </a:schemeClr>
                </a:solidFill>
                <a:latin typeface="Times New Roman"/>
                <a:cs typeface="Times New Roman"/>
              </a:rPr>
              <a:t>Il regno delle galassie</a:t>
            </a:r>
            <a:r>
              <a:rPr lang="en-US" sz="2400" dirty="0" smtClean="0">
                <a:solidFill>
                  <a:schemeClr val="accent3">
                    <a:lumMod val="95000"/>
                  </a:schemeClr>
                </a:solidFill>
                <a:latin typeface="Times New Roman"/>
                <a:cs typeface="Times New Roman"/>
              </a:rPr>
              <a:t> </a:t>
            </a:r>
            <a:endParaRPr lang="it-IT" sz="2400" dirty="0">
              <a:solidFill>
                <a:schemeClr val="accent3">
                  <a:lumMod val="95000"/>
                </a:schemeClr>
              </a:solidFill>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accent2"/>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accent2"/>
            </a:solidFill>
            <a:effectLst/>
            <a:latin typeface="Arial" charset="0"/>
            <a:ea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13152</TotalTime>
  <Words>1431</Words>
  <Application>Microsoft Macintosh PowerPoint</Application>
  <PresentationFormat>Presentazione su schermo (4:3)</PresentationFormat>
  <Paragraphs>214</Paragraphs>
  <Slides>80</Slides>
  <Notes>25</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80</vt:i4>
      </vt:variant>
    </vt:vector>
  </HeadingPairs>
  <TitlesOfParts>
    <vt:vector size="82" baseType="lpstr">
      <vt:lpstr>Default Design</vt:lpstr>
      <vt:lpstr>Excel.Chart.8</vt:lpstr>
      <vt:lpstr>Società  Astronomica G.V. Schiaparelli</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arXiv – 2013 PHYSICS astro-ph  12475 cond-mat 12746 hep-xxx  11672 math-ph    1170 nlin      890 nucl-xxx   1826 phys-xxx   7506 quant-ph   4049  MATH 26785  </vt:lpstr>
      <vt:lpstr>Presentazione di PowerPoint</vt:lpstr>
      <vt:lpstr>“Per un punto passa una e una sola retta paralella ad una retta data”  </vt:lpstr>
      <vt:lpstr>Karl F. Gauss</vt:lpstr>
      <vt:lpstr>Presentazione di PowerPoint</vt:lpstr>
      <vt:lpstr> La geometria moderna</vt:lpstr>
      <vt:lpstr>La Relativita` Generale (1916)</vt:lpstr>
      <vt:lpstr>Soluzione di Schwarzschild (1916)  (spazio vuoto attorno a una massa sferica)</vt:lpstr>
      <vt:lpstr> La materia detta la geometria dello spazio,  e la geometria dirige la materia.</vt:lpstr>
      <vt:lpstr>Presentazione di PowerPoint</vt:lpstr>
      <vt:lpstr>Conferenza Nobel (1921) for his services to Theoretical Physics, and especially for his discovery of the law of the photoelectric effect</vt:lpstr>
      <vt:lpstr>La legge di Hubble e l’espansione dell’universo</vt:lpstr>
      <vt:lpstr>Presentazione di PowerPoint</vt:lpstr>
      <vt:lpstr>Henrietta Leavitt</vt:lpstr>
      <vt:lpstr>Presentazione di PowerPoint</vt:lpstr>
      <vt:lpstr>Presentazione di PowerPoint</vt:lpstr>
      <vt:lpstr>Presentazione di PowerPoint</vt:lpstr>
      <vt:lpstr>VAR!</vt:lpstr>
      <vt:lpstr>2,3 milioni di anni luce</vt:lpstr>
      <vt:lpstr> Le nebulae si allontanano da noi  con velocità  fino a 2000 km/s (redshift delle nebulae, Vesto Slipher 1914 </vt:lpstr>
      <vt:lpstr>Presentazione di PowerPoint</vt:lpstr>
      <vt:lpstr>LA LEGGE DI HUBBLE</vt:lpstr>
      <vt:lpstr>Le soluzioni di Friedman e Lemaitre</vt:lpstr>
      <vt:lpstr>Presentazione di PowerPoint</vt:lpstr>
      <vt:lpstr>Presentazione di PowerPoint</vt:lpstr>
      <vt:lpstr>Presentazione di PowerPoint</vt:lpstr>
      <vt:lpstr>Inaugurazione di  Palomar 1948</vt:lpstr>
      <vt:lpstr>Hubble Space Telescope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Spiega perche’ l’universo e` uguale in tutte le direzioni  in regioni che non “si parlano” e come piccole fluttuazioni (quantistiche?) di densita` siano cresciute a formare le grandi strutture nell’universo GUTH, LINDE  </vt:lpstr>
      <vt:lpstr>Presentazione di PowerPoint</vt:lpstr>
      <vt:lpstr>Presentazione di PowerPoint</vt:lpstr>
      <vt:lpstr>Il vuoto quantistico</vt:lpstr>
      <vt:lpstr>BicepII</vt:lpstr>
      <vt:lpstr> MATERIA OSCURA </vt:lpstr>
      <vt:lpstr>Presentazione di PowerPoint</vt:lpstr>
      <vt:lpstr>Presentazione di PowerPoint</vt:lpstr>
      <vt:lpstr>Presentazione di PowerPoint</vt:lpstr>
      <vt:lpstr>Presentazione di PowerPoint</vt:lpstr>
      <vt:lpstr>La radiazione cosmica  di fondo a 2.7K</vt:lpstr>
      <vt:lpstr>Radiazione cosmica di microonde Rapporto H/He nelle stelle antiche</vt:lpstr>
      <vt:lpstr>Il fondo cosmico di microonde a 2.7 K</vt:lpstr>
      <vt:lpstr>Presentazione di PowerPoint</vt:lpstr>
      <vt:lpstr>Presentazione di PowerPoint</vt:lpstr>
      <vt:lpstr>Presentazione di PowerPoint</vt:lpstr>
      <vt:lpstr>Presentazione di PowerPoint</vt:lpstr>
      <vt:lpstr>Presentazione di PowerPoint</vt:lpstr>
      <vt:lpstr>Presentazione di PowerPoint</vt:lpstr>
      <vt:lpstr> ENERGIA OSCURA   (l’espansione dell’universo accelera)</vt:lpstr>
      <vt:lpstr>Presentazione di PowerPoint</vt:lpstr>
      <vt:lpstr>Ni</vt:lpstr>
      <vt:lpstr>Presentazione di PowerPoint</vt:lpstr>
      <vt:lpstr>Presentazione di PowerPoint</vt:lpstr>
      <vt:lpstr>Presentazione di PowerPoint</vt:lpstr>
      <vt:lpstr>The Nobel Prize in Physics 2011 Saul Perlmutter, Brian P. Schmidt and Adam G. Riess "for the discovery of the accelerating expansion of the Universe through observations of distant supernovae" The Nobel Prize in Physics 2006 John C. Mather and George F. Smoot "for their discovery of the blackbody form and anisotropy of the cosmic microwave background radiation" The Nobel Prize in Physics 1993 Russell A. Hulse and Joseph H. Taylor Jr. "for the discovery of a new type of pulsar, a discovery that has opened up new possibilities for the study of gravitation" The Nobel Prize in Physics 1978 Arno Allan Penzias and Robert Woodrow Wilson "for their discovery of cosmic microwave background radiation” The Nobel Prize in Physics 1936 Victor Franz Hess "for his discovery of cosmic radiation"</vt:lpstr>
      <vt:lpstr>Presentazione di PowerPoint</vt:lpstr>
      <vt:lpstr>L’effetto Doppler</vt:lpstr>
    </vt:vector>
  </TitlesOfParts>
  <Company> DIP FISICA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MOLINARI</dc:creator>
  <cp:lastModifiedBy>Luca Molinari</cp:lastModifiedBy>
  <cp:revision>655</cp:revision>
  <dcterms:created xsi:type="dcterms:W3CDTF">2008-03-29T11:33:55Z</dcterms:created>
  <dcterms:modified xsi:type="dcterms:W3CDTF">2014-05-30T08:12:56Z</dcterms:modified>
</cp:coreProperties>
</file>